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2"/>
  </p:sldMasterIdLst>
  <p:notesMasterIdLst>
    <p:notesMasterId r:id="rId18"/>
  </p:notesMasterIdLst>
  <p:handoutMasterIdLst>
    <p:handoutMasterId r:id="rId19"/>
  </p:handoutMasterIdLst>
  <p:sldIdLst>
    <p:sldId id="260" r:id="rId3"/>
    <p:sldId id="275" r:id="rId4"/>
    <p:sldId id="271" r:id="rId5"/>
    <p:sldId id="266" r:id="rId6"/>
    <p:sldId id="268" r:id="rId7"/>
    <p:sldId id="269" r:id="rId8"/>
    <p:sldId id="262" r:id="rId9"/>
    <p:sldId id="265" r:id="rId10"/>
    <p:sldId id="267" r:id="rId11"/>
    <p:sldId id="264" r:id="rId12"/>
    <p:sldId id="261" r:id="rId13"/>
    <p:sldId id="272" r:id="rId14"/>
    <p:sldId id="273" r:id="rId15"/>
    <p:sldId id="274" r:id="rId16"/>
    <p:sldId id="263" r:id="rId17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96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700" autoAdjust="0"/>
  </p:normalViewPr>
  <p:slideViewPr>
    <p:cSldViewPr>
      <p:cViewPr varScale="1">
        <p:scale>
          <a:sx n="73" d="100"/>
          <a:sy n="73" d="100"/>
        </p:scale>
        <p:origin x="130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t" anchorCtr="0" compatLnSpc="1">
            <a:prstTxWarp prst="textNoShape">
              <a:avLst/>
            </a:prstTxWarp>
          </a:bodyPr>
          <a:lstStyle>
            <a:lvl1pPr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680" y="0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t" anchorCtr="0" compatLnSpc="1">
            <a:prstTxWarp prst="textNoShape">
              <a:avLst/>
            </a:prstTxWarp>
          </a:bodyPr>
          <a:lstStyle>
            <a:lvl1pPr algn="r"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9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796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b" anchorCtr="0" compatLnSpc="1">
            <a:prstTxWarp prst="textNoShape">
              <a:avLst/>
            </a:prstTxWarp>
          </a:bodyPr>
          <a:lstStyle>
            <a:lvl1pPr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9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680" y="9430796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b" anchorCtr="0" compatLnSpc="1">
            <a:prstTxWarp prst="textNoShape">
              <a:avLst/>
            </a:prstTxWarp>
          </a:bodyPr>
          <a:lstStyle>
            <a:lvl1pPr algn="r"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fld id="{F36A83C9-F26B-489B-B582-58101F580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1346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t" anchorCtr="0" compatLnSpc="1">
            <a:prstTxWarp prst="textNoShape">
              <a:avLst/>
            </a:prstTxWarp>
          </a:bodyPr>
          <a:lstStyle>
            <a:lvl1pPr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680" y="0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t" anchorCtr="0" compatLnSpc="1">
            <a:prstTxWarp prst="textNoShape">
              <a:avLst/>
            </a:prstTxWarp>
          </a:bodyPr>
          <a:lstStyle>
            <a:lvl1pPr algn="r"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77" y="4716247"/>
            <a:ext cx="5437523" cy="4466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97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796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b" anchorCtr="0" compatLnSpc="1">
            <a:prstTxWarp prst="textNoShape">
              <a:avLst/>
            </a:prstTxWarp>
          </a:bodyPr>
          <a:lstStyle>
            <a:lvl1pPr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680" y="9430796"/>
            <a:ext cx="2945454" cy="495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29" tIns="46516" rIns="93029" bIns="46516" numCol="1" anchor="b" anchorCtr="0" compatLnSpc="1">
            <a:prstTxWarp prst="textNoShape">
              <a:avLst/>
            </a:prstTxWarp>
          </a:bodyPr>
          <a:lstStyle>
            <a:lvl1pPr algn="r" defTabSz="930275" eaLnBrk="1" hangingPunct="1">
              <a:defRPr sz="1200" smtClean="0">
                <a:latin typeface="Verdana" pitchFamily="34" charset="0"/>
              </a:defRPr>
            </a:lvl1pPr>
          </a:lstStyle>
          <a:p>
            <a:pPr>
              <a:defRPr/>
            </a:pPr>
            <a:fld id="{1CF27652-1A57-4B97-8497-9F87C09F94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76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FA819C0-D78B-4CFC-987C-4432104D8532}" type="slidenum">
              <a:rPr lang="ru-RU">
                <a:latin typeface="Verdana" pitchFamily="34" charset="0"/>
              </a:rPr>
              <a:pPr/>
              <a:t>1</a:t>
            </a:fld>
            <a:endParaRPr lang="ru-RU">
              <a:latin typeface="Verdana" pitchFamily="34" charset="0"/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30275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0275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0275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0275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FA819C0-D78B-4CFC-987C-4432104D8532}" type="slidenum">
              <a:rPr lang="ru-RU">
                <a:latin typeface="Verdana" pitchFamily="34" charset="0"/>
              </a:rPr>
              <a:pPr/>
              <a:t>3</a:t>
            </a:fld>
            <a:endParaRPr lang="ru-RU">
              <a:latin typeface="Verdana" pitchFamily="34" charset="0"/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9575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304800" y="381000"/>
            <a:ext cx="8534400" cy="5943600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381000" y="457200"/>
            <a:ext cx="8382000" cy="57912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1447800" y="2514600"/>
            <a:ext cx="69342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-2667000" y="1981200"/>
            <a:ext cx="3657600" cy="3657600"/>
          </a:xfrm>
          <a:custGeom>
            <a:avLst/>
            <a:gdLst>
              <a:gd name="G0" fmla="+- 14556 0 0"/>
              <a:gd name="G1" fmla="+- -31111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46556" y="3502"/>
              </a:cxn>
              <a:cxn ang="0">
                <a:pos x="64000" y="32000"/>
              </a:cxn>
              <a:cxn ang="0">
                <a:pos x="46556" y="60497"/>
              </a:cxn>
              <a:cxn ang="0">
                <a:pos x="46556" y="60497"/>
              </a:cxn>
              <a:cxn ang="0">
                <a:pos x="46555" y="60497"/>
              </a:cxn>
              <a:cxn ang="0">
                <a:pos x="46556" y="60498"/>
              </a:cxn>
              <a:cxn ang="0">
                <a:pos x="46556" y="3502"/>
              </a:cxn>
              <a:cxn ang="0">
                <a:pos x="46555" y="3502"/>
              </a:cxn>
              <a:cxn ang="0">
                <a:pos x="46556" y="3502"/>
              </a:cxn>
            </a:cxnLst>
            <a:rect l="T13" t="T15" r="T17" b="T19"/>
            <a:pathLst>
              <a:path w="64000" h="64000">
                <a:moveTo>
                  <a:pt x="46556" y="3502"/>
                </a:moveTo>
                <a:cubicBezTo>
                  <a:pt x="57262" y="8970"/>
                  <a:pt x="64000" y="19978"/>
                  <a:pt x="64000" y="32000"/>
                </a:cubicBezTo>
                <a:cubicBezTo>
                  <a:pt x="64000" y="44021"/>
                  <a:pt x="57262" y="55029"/>
                  <a:pt x="46556" y="60497"/>
                </a:cubicBezTo>
                <a:cubicBezTo>
                  <a:pt x="46556" y="60497"/>
                  <a:pt x="46556" y="60497"/>
                  <a:pt x="46555" y="60497"/>
                </a:cubicBezTo>
                <a:lnTo>
                  <a:pt x="46556" y="60498"/>
                </a:lnTo>
                <a:lnTo>
                  <a:pt x="46556" y="3502"/>
                </a:lnTo>
                <a:lnTo>
                  <a:pt x="46555" y="3502"/>
                </a:lnTo>
                <a:cubicBezTo>
                  <a:pt x="46556" y="3502"/>
                  <a:pt x="46556" y="3502"/>
                  <a:pt x="46556" y="3502"/>
                </a:cubicBezTo>
                <a:close/>
              </a:path>
            </a:pathLst>
          </a:custGeom>
          <a:solidFill>
            <a:schemeClr val="accent2">
              <a:alpha val="58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-3352800" y="533400"/>
            <a:ext cx="4038600" cy="4038600"/>
          </a:xfrm>
          <a:custGeom>
            <a:avLst/>
            <a:gdLst>
              <a:gd name="G0" fmla="+- 21057 0 0"/>
              <a:gd name="G1" fmla="+- -28403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3057" y="7904"/>
              </a:cxn>
              <a:cxn ang="0">
                <a:pos x="64000" y="32000"/>
              </a:cxn>
              <a:cxn ang="0">
                <a:pos x="53057" y="56095"/>
              </a:cxn>
              <a:cxn ang="0">
                <a:pos x="53057" y="56095"/>
              </a:cxn>
              <a:cxn ang="0">
                <a:pos x="53056" y="56095"/>
              </a:cxn>
              <a:cxn ang="0">
                <a:pos x="53057" y="56096"/>
              </a:cxn>
              <a:cxn ang="0">
                <a:pos x="53057" y="7904"/>
              </a:cxn>
              <a:cxn ang="0">
                <a:pos x="53056" y="7904"/>
              </a:cxn>
              <a:cxn ang="0">
                <a:pos x="53057" y="7904"/>
              </a:cxn>
            </a:cxnLst>
            <a:rect l="T13" t="T15" r="T17" b="T19"/>
            <a:pathLst>
              <a:path w="64000" h="64000">
                <a:moveTo>
                  <a:pt x="53057" y="7904"/>
                </a:moveTo>
                <a:cubicBezTo>
                  <a:pt x="60010" y="13981"/>
                  <a:pt x="64000" y="22765"/>
                  <a:pt x="64000" y="32000"/>
                </a:cubicBezTo>
                <a:cubicBezTo>
                  <a:pt x="64000" y="41234"/>
                  <a:pt x="60010" y="50018"/>
                  <a:pt x="53057" y="56095"/>
                </a:cubicBezTo>
                <a:cubicBezTo>
                  <a:pt x="53057" y="56095"/>
                  <a:pt x="53057" y="56095"/>
                  <a:pt x="53056" y="56095"/>
                </a:cubicBezTo>
                <a:lnTo>
                  <a:pt x="53057" y="56096"/>
                </a:lnTo>
                <a:lnTo>
                  <a:pt x="53057" y="7904"/>
                </a:lnTo>
                <a:lnTo>
                  <a:pt x="53056" y="7904"/>
                </a:lnTo>
                <a:cubicBezTo>
                  <a:pt x="53057" y="7904"/>
                  <a:pt x="53057" y="7904"/>
                  <a:pt x="53057" y="7904"/>
                </a:cubicBezTo>
                <a:close/>
              </a:path>
            </a:pathLst>
          </a:custGeom>
          <a:solidFill>
            <a:schemeClr val="hlink">
              <a:alpha val="60001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304800" y="381000"/>
            <a:ext cx="8534400" cy="5943600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381000" y="457200"/>
            <a:ext cx="8382000" cy="579120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1447800" y="2514600"/>
            <a:ext cx="69342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AutoShape 15"/>
          <p:cNvSpPr>
            <a:spLocks noChangeArrowheads="1"/>
          </p:cNvSpPr>
          <p:nvPr/>
        </p:nvSpPr>
        <p:spPr bwMode="auto">
          <a:xfrm>
            <a:off x="-2667000" y="1981200"/>
            <a:ext cx="3657600" cy="3657600"/>
          </a:xfrm>
          <a:custGeom>
            <a:avLst/>
            <a:gdLst>
              <a:gd name="G0" fmla="+- 14556 0 0"/>
              <a:gd name="G1" fmla="+- -31111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46556" y="3502"/>
              </a:cxn>
              <a:cxn ang="0">
                <a:pos x="64000" y="32000"/>
              </a:cxn>
              <a:cxn ang="0">
                <a:pos x="46556" y="60497"/>
              </a:cxn>
              <a:cxn ang="0">
                <a:pos x="46556" y="60497"/>
              </a:cxn>
              <a:cxn ang="0">
                <a:pos x="46555" y="60497"/>
              </a:cxn>
              <a:cxn ang="0">
                <a:pos x="46556" y="60498"/>
              </a:cxn>
              <a:cxn ang="0">
                <a:pos x="46556" y="3502"/>
              </a:cxn>
              <a:cxn ang="0">
                <a:pos x="46555" y="3502"/>
              </a:cxn>
              <a:cxn ang="0">
                <a:pos x="46556" y="3502"/>
              </a:cxn>
            </a:cxnLst>
            <a:rect l="T13" t="T15" r="T17" b="T19"/>
            <a:pathLst>
              <a:path w="64000" h="64000">
                <a:moveTo>
                  <a:pt x="46556" y="3502"/>
                </a:moveTo>
                <a:cubicBezTo>
                  <a:pt x="57262" y="8970"/>
                  <a:pt x="64000" y="19978"/>
                  <a:pt x="64000" y="32000"/>
                </a:cubicBezTo>
                <a:cubicBezTo>
                  <a:pt x="64000" y="44021"/>
                  <a:pt x="57262" y="55029"/>
                  <a:pt x="46556" y="60497"/>
                </a:cubicBezTo>
                <a:cubicBezTo>
                  <a:pt x="46556" y="60497"/>
                  <a:pt x="46556" y="60497"/>
                  <a:pt x="46555" y="60497"/>
                </a:cubicBezTo>
                <a:lnTo>
                  <a:pt x="46556" y="60498"/>
                </a:lnTo>
                <a:lnTo>
                  <a:pt x="46556" y="3502"/>
                </a:lnTo>
                <a:lnTo>
                  <a:pt x="46555" y="3502"/>
                </a:lnTo>
                <a:cubicBezTo>
                  <a:pt x="46556" y="3502"/>
                  <a:pt x="46556" y="3502"/>
                  <a:pt x="46556" y="3502"/>
                </a:cubicBezTo>
                <a:close/>
              </a:path>
            </a:pathLst>
          </a:custGeom>
          <a:solidFill>
            <a:schemeClr val="accent2">
              <a:alpha val="58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-3352800" y="533400"/>
            <a:ext cx="4038600" cy="4038600"/>
          </a:xfrm>
          <a:custGeom>
            <a:avLst/>
            <a:gdLst>
              <a:gd name="G0" fmla="+- 21057 0 0"/>
              <a:gd name="G1" fmla="+- -28403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3057" y="7904"/>
              </a:cxn>
              <a:cxn ang="0">
                <a:pos x="64000" y="32000"/>
              </a:cxn>
              <a:cxn ang="0">
                <a:pos x="53057" y="56095"/>
              </a:cxn>
              <a:cxn ang="0">
                <a:pos x="53057" y="56095"/>
              </a:cxn>
              <a:cxn ang="0">
                <a:pos x="53056" y="56095"/>
              </a:cxn>
              <a:cxn ang="0">
                <a:pos x="53057" y="56096"/>
              </a:cxn>
              <a:cxn ang="0">
                <a:pos x="53057" y="7904"/>
              </a:cxn>
              <a:cxn ang="0">
                <a:pos x="53056" y="7904"/>
              </a:cxn>
              <a:cxn ang="0">
                <a:pos x="53057" y="7904"/>
              </a:cxn>
            </a:cxnLst>
            <a:rect l="T13" t="T15" r="T17" b="T19"/>
            <a:pathLst>
              <a:path w="64000" h="64000">
                <a:moveTo>
                  <a:pt x="53057" y="7904"/>
                </a:moveTo>
                <a:cubicBezTo>
                  <a:pt x="60010" y="13981"/>
                  <a:pt x="64000" y="22765"/>
                  <a:pt x="64000" y="32000"/>
                </a:cubicBezTo>
                <a:cubicBezTo>
                  <a:pt x="64000" y="41234"/>
                  <a:pt x="60010" y="50018"/>
                  <a:pt x="53057" y="56095"/>
                </a:cubicBezTo>
                <a:cubicBezTo>
                  <a:pt x="53057" y="56095"/>
                  <a:pt x="53057" y="56095"/>
                  <a:pt x="53056" y="56095"/>
                </a:cubicBezTo>
                <a:lnTo>
                  <a:pt x="53057" y="56096"/>
                </a:lnTo>
                <a:lnTo>
                  <a:pt x="53057" y="7904"/>
                </a:lnTo>
                <a:lnTo>
                  <a:pt x="53056" y="7904"/>
                </a:lnTo>
                <a:cubicBezTo>
                  <a:pt x="53057" y="7904"/>
                  <a:pt x="53057" y="7904"/>
                  <a:pt x="53057" y="7904"/>
                </a:cubicBezTo>
                <a:close/>
              </a:path>
            </a:pathLst>
          </a:custGeom>
          <a:solidFill>
            <a:schemeClr val="hlink">
              <a:alpha val="60001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38912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015162" cy="14446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89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048000"/>
            <a:ext cx="7015162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3388D21-D443-47CF-AA4F-C6271DA77C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011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D4683-3E24-401B-8B6F-76DFBC31D4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545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99746-9000-4278-9954-55CF27A8B3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563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1F020-C516-4252-8696-E7556FE39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858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4E2BF-72AF-454D-857D-DFF6F0CD0D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924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86135-B511-4699-8595-D34EA1A365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164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BDB5B-5BEE-4C1B-A8DE-C01439EB05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385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3E434-C253-4F24-BE98-0B7A0EC01C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87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10393-0569-4203-9D1E-03D0000D3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33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77139-2A42-4836-9BCC-1F18FA9B7A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111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78915-1E86-47C0-96B6-CF8CF162FD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7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76200" y="152400"/>
            <a:ext cx="8991600" cy="6629400"/>
            <a:chOff x="48" y="96"/>
            <a:chExt cx="5664" cy="4176"/>
          </a:xfrm>
        </p:grpSpPr>
        <p:sp>
          <p:nvSpPr>
            <p:cNvPr id="388099" name="AutoShape 3"/>
            <p:cNvSpPr>
              <a:spLocks noChangeArrowheads="1"/>
            </p:cNvSpPr>
            <p:nvPr/>
          </p:nvSpPr>
          <p:spPr bwMode="auto">
            <a:xfrm>
              <a:off x="48" y="96"/>
              <a:ext cx="5664" cy="4176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8100" name="AutoShape 4"/>
            <p:cNvSpPr>
              <a:spLocks noChangeArrowheads="1"/>
            </p:cNvSpPr>
            <p:nvPr/>
          </p:nvSpPr>
          <p:spPr bwMode="auto">
            <a:xfrm>
              <a:off x="96" y="144"/>
              <a:ext cx="5568" cy="4080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88101" name="Line 5"/>
          <p:cNvSpPr>
            <a:spLocks noChangeShapeType="1"/>
          </p:cNvSpPr>
          <p:nvPr/>
        </p:nvSpPr>
        <p:spPr bwMode="auto">
          <a:xfrm>
            <a:off x="1371600" y="1524000"/>
            <a:ext cx="73152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8810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810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810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+mn-lt"/>
              </a:defRPr>
            </a:lvl1pPr>
          </a:lstStyle>
          <a:p>
            <a:pPr>
              <a:defRPr/>
            </a:pPr>
            <a:fld id="{59C075D3-5EC0-4DFF-A243-5093C94208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88107" name="AutoShape 11"/>
          <p:cNvSpPr>
            <a:spLocks noChangeArrowheads="1"/>
          </p:cNvSpPr>
          <p:nvPr/>
        </p:nvSpPr>
        <p:spPr bwMode="auto">
          <a:xfrm>
            <a:off x="-2819400" y="1447800"/>
            <a:ext cx="3657600" cy="3657600"/>
          </a:xfrm>
          <a:custGeom>
            <a:avLst/>
            <a:gdLst>
              <a:gd name="G0" fmla="+- 17444 0 0"/>
              <a:gd name="G1" fmla="+- -28889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49444" y="5172"/>
              </a:cxn>
              <a:cxn ang="0">
                <a:pos x="64000" y="32000"/>
              </a:cxn>
              <a:cxn ang="0">
                <a:pos x="49444" y="58827"/>
              </a:cxn>
              <a:cxn ang="0">
                <a:pos x="49444" y="58827"/>
              </a:cxn>
              <a:cxn ang="0">
                <a:pos x="49443" y="58827"/>
              </a:cxn>
              <a:cxn ang="0">
                <a:pos x="49444" y="58828"/>
              </a:cxn>
              <a:cxn ang="0">
                <a:pos x="49444" y="5172"/>
              </a:cxn>
              <a:cxn ang="0">
                <a:pos x="49443" y="5172"/>
              </a:cxn>
              <a:cxn ang="0">
                <a:pos x="49444" y="5172"/>
              </a:cxn>
            </a:cxnLst>
            <a:rect l="T13" t="T15" r="T17" b="T19"/>
            <a:pathLst>
              <a:path w="64000" h="64000">
                <a:moveTo>
                  <a:pt x="49444" y="5172"/>
                </a:moveTo>
                <a:cubicBezTo>
                  <a:pt x="58522" y="11076"/>
                  <a:pt x="64000" y="21170"/>
                  <a:pt x="64000" y="32000"/>
                </a:cubicBezTo>
                <a:cubicBezTo>
                  <a:pt x="64000" y="42829"/>
                  <a:pt x="58522" y="52923"/>
                  <a:pt x="49444" y="58827"/>
                </a:cubicBezTo>
                <a:cubicBezTo>
                  <a:pt x="49444" y="58827"/>
                  <a:pt x="49443" y="58827"/>
                  <a:pt x="49443" y="58827"/>
                </a:cubicBezTo>
                <a:lnTo>
                  <a:pt x="49444" y="58828"/>
                </a:lnTo>
                <a:lnTo>
                  <a:pt x="49444" y="5172"/>
                </a:lnTo>
                <a:lnTo>
                  <a:pt x="49443" y="5172"/>
                </a:lnTo>
                <a:cubicBezTo>
                  <a:pt x="49443" y="5172"/>
                  <a:pt x="49444" y="5172"/>
                  <a:pt x="49444" y="5172"/>
                </a:cubicBezTo>
                <a:close/>
              </a:path>
            </a:pathLst>
          </a:custGeom>
          <a:solidFill>
            <a:schemeClr val="accent2">
              <a:alpha val="58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388108" name="AutoShape 12"/>
          <p:cNvSpPr>
            <a:spLocks noChangeArrowheads="1"/>
          </p:cNvSpPr>
          <p:nvPr/>
        </p:nvSpPr>
        <p:spPr bwMode="auto">
          <a:xfrm>
            <a:off x="-3352800" y="0"/>
            <a:ext cx="4038600" cy="4038600"/>
          </a:xfrm>
          <a:custGeom>
            <a:avLst/>
            <a:gdLst>
              <a:gd name="G0" fmla="+- 21057 0 0"/>
              <a:gd name="G1" fmla="+- -28403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3057" y="7904"/>
              </a:cxn>
              <a:cxn ang="0">
                <a:pos x="64000" y="32000"/>
              </a:cxn>
              <a:cxn ang="0">
                <a:pos x="53057" y="56095"/>
              </a:cxn>
              <a:cxn ang="0">
                <a:pos x="53057" y="56095"/>
              </a:cxn>
              <a:cxn ang="0">
                <a:pos x="53056" y="56095"/>
              </a:cxn>
              <a:cxn ang="0">
                <a:pos x="53057" y="56096"/>
              </a:cxn>
              <a:cxn ang="0">
                <a:pos x="53057" y="7904"/>
              </a:cxn>
              <a:cxn ang="0">
                <a:pos x="53056" y="7904"/>
              </a:cxn>
              <a:cxn ang="0">
                <a:pos x="53057" y="7904"/>
              </a:cxn>
            </a:cxnLst>
            <a:rect l="T13" t="T15" r="T17" b="T19"/>
            <a:pathLst>
              <a:path w="64000" h="64000">
                <a:moveTo>
                  <a:pt x="53057" y="7904"/>
                </a:moveTo>
                <a:cubicBezTo>
                  <a:pt x="60010" y="13981"/>
                  <a:pt x="64000" y="22765"/>
                  <a:pt x="64000" y="32000"/>
                </a:cubicBezTo>
                <a:cubicBezTo>
                  <a:pt x="64000" y="41234"/>
                  <a:pt x="60010" y="50018"/>
                  <a:pt x="53057" y="56095"/>
                </a:cubicBezTo>
                <a:cubicBezTo>
                  <a:pt x="53057" y="56095"/>
                  <a:pt x="53057" y="56095"/>
                  <a:pt x="53056" y="56095"/>
                </a:cubicBezTo>
                <a:lnTo>
                  <a:pt x="53057" y="56096"/>
                </a:lnTo>
                <a:lnTo>
                  <a:pt x="53057" y="7904"/>
                </a:lnTo>
                <a:lnTo>
                  <a:pt x="53056" y="7904"/>
                </a:lnTo>
                <a:cubicBezTo>
                  <a:pt x="53057" y="7904"/>
                  <a:pt x="53057" y="7904"/>
                  <a:pt x="53057" y="7904"/>
                </a:cubicBezTo>
                <a:close/>
              </a:path>
            </a:pathLst>
          </a:custGeom>
          <a:solidFill>
            <a:schemeClr val="hlink">
              <a:alpha val="60001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grpSp>
        <p:nvGrpSpPr>
          <p:cNvPr id="1035" name="Group 13"/>
          <p:cNvGrpSpPr>
            <a:grpSpLocks/>
          </p:cNvGrpSpPr>
          <p:nvPr/>
        </p:nvGrpSpPr>
        <p:grpSpPr bwMode="auto">
          <a:xfrm>
            <a:off x="76200" y="152400"/>
            <a:ext cx="8991600" cy="6629400"/>
            <a:chOff x="48" y="96"/>
            <a:chExt cx="5664" cy="4176"/>
          </a:xfrm>
        </p:grpSpPr>
        <p:sp>
          <p:nvSpPr>
            <p:cNvPr id="388110" name="AutoShape 14"/>
            <p:cNvSpPr>
              <a:spLocks noChangeArrowheads="1"/>
            </p:cNvSpPr>
            <p:nvPr/>
          </p:nvSpPr>
          <p:spPr bwMode="auto">
            <a:xfrm>
              <a:off x="48" y="96"/>
              <a:ext cx="5664" cy="4176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8111" name="AutoShape 15"/>
            <p:cNvSpPr>
              <a:spLocks noChangeArrowheads="1"/>
            </p:cNvSpPr>
            <p:nvPr/>
          </p:nvSpPr>
          <p:spPr bwMode="auto">
            <a:xfrm>
              <a:off x="96" y="144"/>
              <a:ext cx="5568" cy="4080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88112" name="Line 16"/>
          <p:cNvSpPr>
            <a:spLocks noChangeShapeType="1"/>
          </p:cNvSpPr>
          <p:nvPr/>
        </p:nvSpPr>
        <p:spPr bwMode="auto">
          <a:xfrm>
            <a:off x="1371600" y="1524000"/>
            <a:ext cx="73152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88113" name="AutoShape 17"/>
          <p:cNvSpPr>
            <a:spLocks noChangeArrowheads="1"/>
          </p:cNvSpPr>
          <p:nvPr/>
        </p:nvSpPr>
        <p:spPr bwMode="auto">
          <a:xfrm>
            <a:off x="-2819400" y="1447800"/>
            <a:ext cx="3657600" cy="3657600"/>
          </a:xfrm>
          <a:custGeom>
            <a:avLst/>
            <a:gdLst>
              <a:gd name="G0" fmla="+- 17444 0 0"/>
              <a:gd name="G1" fmla="+- -28889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49444" y="5172"/>
              </a:cxn>
              <a:cxn ang="0">
                <a:pos x="64000" y="32000"/>
              </a:cxn>
              <a:cxn ang="0">
                <a:pos x="49444" y="58827"/>
              </a:cxn>
              <a:cxn ang="0">
                <a:pos x="49444" y="58827"/>
              </a:cxn>
              <a:cxn ang="0">
                <a:pos x="49443" y="58827"/>
              </a:cxn>
              <a:cxn ang="0">
                <a:pos x="49444" y="58828"/>
              </a:cxn>
              <a:cxn ang="0">
                <a:pos x="49444" y="5172"/>
              </a:cxn>
              <a:cxn ang="0">
                <a:pos x="49443" y="5172"/>
              </a:cxn>
              <a:cxn ang="0">
                <a:pos x="49444" y="5172"/>
              </a:cxn>
            </a:cxnLst>
            <a:rect l="T13" t="T15" r="T17" b="T19"/>
            <a:pathLst>
              <a:path w="64000" h="64000">
                <a:moveTo>
                  <a:pt x="49444" y="5172"/>
                </a:moveTo>
                <a:cubicBezTo>
                  <a:pt x="58522" y="11076"/>
                  <a:pt x="64000" y="21170"/>
                  <a:pt x="64000" y="32000"/>
                </a:cubicBezTo>
                <a:cubicBezTo>
                  <a:pt x="64000" y="42829"/>
                  <a:pt x="58522" y="52923"/>
                  <a:pt x="49444" y="58827"/>
                </a:cubicBezTo>
                <a:cubicBezTo>
                  <a:pt x="49444" y="58827"/>
                  <a:pt x="49443" y="58827"/>
                  <a:pt x="49443" y="58827"/>
                </a:cubicBezTo>
                <a:lnTo>
                  <a:pt x="49444" y="58828"/>
                </a:lnTo>
                <a:lnTo>
                  <a:pt x="49444" y="5172"/>
                </a:lnTo>
                <a:lnTo>
                  <a:pt x="49443" y="5172"/>
                </a:lnTo>
                <a:cubicBezTo>
                  <a:pt x="49443" y="5172"/>
                  <a:pt x="49444" y="5172"/>
                  <a:pt x="49444" y="5172"/>
                </a:cubicBezTo>
                <a:close/>
              </a:path>
            </a:pathLst>
          </a:custGeom>
          <a:solidFill>
            <a:schemeClr val="accent2">
              <a:alpha val="58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388114" name="AutoShape 18"/>
          <p:cNvSpPr>
            <a:spLocks noChangeArrowheads="1"/>
          </p:cNvSpPr>
          <p:nvPr/>
        </p:nvSpPr>
        <p:spPr bwMode="auto">
          <a:xfrm>
            <a:off x="-3352800" y="0"/>
            <a:ext cx="4038600" cy="4038600"/>
          </a:xfrm>
          <a:custGeom>
            <a:avLst/>
            <a:gdLst>
              <a:gd name="G0" fmla="+- 21057 0 0"/>
              <a:gd name="G1" fmla="+- -28403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3057" y="7904"/>
              </a:cxn>
              <a:cxn ang="0">
                <a:pos x="64000" y="32000"/>
              </a:cxn>
              <a:cxn ang="0">
                <a:pos x="53057" y="56095"/>
              </a:cxn>
              <a:cxn ang="0">
                <a:pos x="53057" y="56095"/>
              </a:cxn>
              <a:cxn ang="0">
                <a:pos x="53056" y="56095"/>
              </a:cxn>
              <a:cxn ang="0">
                <a:pos x="53057" y="56096"/>
              </a:cxn>
              <a:cxn ang="0">
                <a:pos x="53057" y="7904"/>
              </a:cxn>
              <a:cxn ang="0">
                <a:pos x="53056" y="7904"/>
              </a:cxn>
              <a:cxn ang="0">
                <a:pos x="53057" y="7904"/>
              </a:cxn>
            </a:cxnLst>
            <a:rect l="T13" t="T15" r="T17" b="T19"/>
            <a:pathLst>
              <a:path w="64000" h="64000">
                <a:moveTo>
                  <a:pt x="53057" y="7904"/>
                </a:moveTo>
                <a:cubicBezTo>
                  <a:pt x="60010" y="13981"/>
                  <a:pt x="64000" y="22765"/>
                  <a:pt x="64000" y="32000"/>
                </a:cubicBezTo>
                <a:cubicBezTo>
                  <a:pt x="64000" y="41234"/>
                  <a:pt x="60010" y="50018"/>
                  <a:pt x="53057" y="56095"/>
                </a:cubicBezTo>
                <a:cubicBezTo>
                  <a:pt x="53057" y="56095"/>
                  <a:pt x="53057" y="56095"/>
                  <a:pt x="53056" y="56095"/>
                </a:cubicBezTo>
                <a:lnTo>
                  <a:pt x="53057" y="56096"/>
                </a:lnTo>
                <a:lnTo>
                  <a:pt x="53057" y="7904"/>
                </a:lnTo>
                <a:lnTo>
                  <a:pt x="53056" y="7904"/>
                </a:lnTo>
                <a:cubicBezTo>
                  <a:pt x="53057" y="7904"/>
                  <a:pt x="53057" y="7904"/>
                  <a:pt x="53057" y="7904"/>
                </a:cubicBezTo>
                <a:close/>
              </a:path>
            </a:pathLst>
          </a:custGeom>
          <a:solidFill>
            <a:schemeClr val="hlink">
              <a:alpha val="60001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hlink"/>
          </a:solidFill>
          <a:latin typeface="Georgia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900">
          <a:solidFill>
            <a:srgbClr val="77777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rgbClr val="777777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2200">
          <a:solidFill>
            <a:srgbClr val="777777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1900">
          <a:solidFill>
            <a:srgbClr val="777777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rgbClr val="777777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rgbClr val="777777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rgbClr val="777777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rgbClr val="777777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rgbClr val="77777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30662" y="6252592"/>
            <a:ext cx="7239000" cy="1752600"/>
          </a:xfrm>
        </p:spPr>
        <p:txBody>
          <a:bodyPr/>
          <a:lstStyle/>
          <a:p>
            <a:pPr eaLnBrk="1" hangingPunct="1"/>
            <a:endParaRPr lang="ru-RU" sz="2400" dirty="0" smtClean="0"/>
          </a:p>
          <a:p>
            <a:pPr eaLnBrk="1" hangingPunct="1"/>
            <a:r>
              <a:rPr lang="ru-RU" sz="2400" dirty="0" smtClean="0"/>
              <a:t> </a:t>
            </a:r>
          </a:p>
          <a:p>
            <a:pPr eaLnBrk="1" hangingPunct="1"/>
            <a:endParaRPr lang="ru-RU" sz="2800" dirty="0" smtClean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0840"/>
              </p:ext>
            </p:extLst>
          </p:nvPr>
        </p:nvGraphicFramePr>
        <p:xfrm>
          <a:off x="1606811" y="1912409"/>
          <a:ext cx="6336704" cy="4519653"/>
        </p:xfrm>
        <a:graphic>
          <a:graphicData uri="http://schemas.openxmlformats.org/drawingml/2006/table">
            <a:tbl>
              <a:tblPr firstRow="1" firstCol="1" bandRow="1"/>
              <a:tblGrid>
                <a:gridCol w="340475">
                  <a:extLst>
                    <a:ext uri="{9D8B030D-6E8A-4147-A177-3AD203B41FA5}">
                      <a16:colId xmlns:a16="http://schemas.microsoft.com/office/drawing/2014/main" val="4248044945"/>
                    </a:ext>
                  </a:extLst>
                </a:gridCol>
                <a:gridCol w="3043901">
                  <a:extLst>
                    <a:ext uri="{9D8B030D-6E8A-4147-A177-3AD203B41FA5}">
                      <a16:colId xmlns:a16="http://schemas.microsoft.com/office/drawing/2014/main" val="1991954769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966086431"/>
                    </a:ext>
                  </a:extLst>
                </a:gridCol>
              </a:tblGrid>
              <a:tr h="405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Онлайн</a:t>
                      </a:r>
                      <a:r>
                        <a:rPr lang="ru-RU" sz="1400" b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baseline="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кеңестің</a:t>
                      </a:r>
                      <a:r>
                        <a:rPr lang="ru-RU" sz="1400" b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мазмұны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RU" sz="1400" b="1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Сөйлеушінің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аты-жөні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1181505"/>
                  </a:ext>
                </a:extLst>
              </a:tr>
              <a:tr h="6080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Алғы сөз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kk-K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Бостандық аудандық білім беру бөлімінің басшысы: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kk-K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Абдиманапова Қ.А.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0877817"/>
                  </a:ext>
                </a:extLst>
              </a:tr>
              <a:tr h="6525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kk-KZ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Кіріспе сөз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Бостандық аудандық білім беру бөлімінің бас маманы: </a:t>
                      </a:r>
                      <a:endParaRPr lang="ru-RU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Доскеева М.Н.</a:t>
                      </a:r>
                      <a:endParaRPr lang="ru-RU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9688506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Мектепке дейінгі ұйымдардың оқу процесін ұйымдастыру туралы нормативтік құқықтық актілерді талқылау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КМҚК «№140 б/б» әдіскері: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Кулджина </a:t>
                      </a: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Ғ.Б.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4382011"/>
                  </a:ext>
                </a:extLst>
              </a:tr>
              <a:tr h="1306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Қазақстан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Республикасы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Білім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ғылым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министрінің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жылғы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«13»</a:t>
                      </a: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тамызда</a:t>
                      </a: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ғы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 345 </a:t>
                      </a: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ұйрығы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Мектеп</a:t>
                      </a:r>
                      <a:r>
                        <a:rPr lang="kk-KZ" sz="14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жасына  дейінгі балаларға қашықтан оқуды ұйымдастыру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КМҚК «№140 б/б» меңгерушісі: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Мухаметрахимова Ш.А.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199299"/>
                  </a:ext>
                </a:extLst>
              </a:tr>
              <a:tr h="6080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k-KZ" sz="14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Кері байланыс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kk-K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Бостандық аудандық білім беру бөлімінің бас маманы: </a:t>
                      </a: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Доскеева М.Н.</a:t>
                      </a: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1609083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91680" y="429885"/>
            <a:ext cx="6383671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Алматы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қаласы</a:t>
            </a:r>
            <a:r>
              <a:rPr kumimoji="0" lang="kk-KZ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Бостандық </a:t>
            </a:r>
            <a:r>
              <a:rPr kumimoji="0" lang="kk-KZ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ауданы 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мектепке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дейінгі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білім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беру 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ұйымы</a:t>
            </a:r>
            <a:r>
              <a:rPr kumimoji="0" lang="ru-RU" alt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altLang="ru-RU" sz="1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еңгерушілерінің</a:t>
            </a:r>
            <a:r>
              <a:rPr lang="ru-RU" altLang="ru-RU" sz="1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онлайн  </a:t>
            </a:r>
            <a:r>
              <a:rPr lang="ru-RU" altLang="ru-RU" sz="1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кеңесі</a:t>
            </a:r>
            <a:endParaRPr lang="ru-RU" altLang="ru-RU" sz="1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Өткізу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мерзімі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26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тамыз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2020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жыл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Кеңесті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өткізу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платформасы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онлайн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тәртібінде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Қатысушылар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мектепке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дейінгі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білім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беру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ұйым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басшылары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3" y="116632"/>
            <a:ext cx="2088232" cy="1450974"/>
          </a:xfrm>
          <a:prstGeom prst="rect">
            <a:avLst/>
          </a:prstGeom>
        </p:spPr>
      </p:pic>
      <p:pic>
        <p:nvPicPr>
          <p:cNvPr id="4" name="Рисунок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25" r="37721" b="95210"/>
          <a:stretch/>
        </p:blipFill>
        <p:spPr bwMode="auto">
          <a:xfrm>
            <a:off x="7415808" y="116632"/>
            <a:ext cx="1728192" cy="12961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1700808"/>
            <a:ext cx="7803556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16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2895600"/>
            <a:ext cx="7239000" cy="1752600"/>
          </a:xfrm>
        </p:spPr>
        <p:txBody>
          <a:bodyPr/>
          <a:lstStyle/>
          <a:p>
            <a:pPr eaLnBrk="1" hangingPunct="1"/>
            <a:endParaRPr lang="ru-RU" sz="2400" dirty="0" smtClean="0"/>
          </a:p>
          <a:p>
            <a:pPr eaLnBrk="1" hangingPunct="1"/>
            <a:r>
              <a:rPr lang="ru-RU" sz="2400" dirty="0" smtClean="0"/>
              <a:t> </a:t>
            </a:r>
          </a:p>
          <a:p>
            <a:pPr eaLnBrk="1" hangingPunct="1"/>
            <a:endParaRPr lang="ru-RU" sz="2800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1340768"/>
            <a:ext cx="70567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берудің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барлық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деңгейінің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жалпыға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стандарттарын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бекіту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2018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қазандағы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 604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бұйрығына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өзгерістер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толықтырулар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енгізу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мамырдағы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 182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Әділет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министрлігінде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мамырда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 20580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тіркелді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2486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ru-RU" sz="2800" dirty="0"/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Денсаулық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саласындағы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ұйымдастырылған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шынықтыру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lvl="1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қауіпсіз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мінез-құлық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негіздері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1628800"/>
            <a:ext cx="7313612" cy="4114800"/>
          </a:xfrm>
        </p:spPr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Қатынас</a:t>
            </a:r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саласының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ұйымдастырылған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сөйлеуді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көркем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әдебиет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сауат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негіздері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тілін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тілінде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оқытатын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топтарда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тілінде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оқытатын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топтарда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қамтиды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1628800"/>
            <a:ext cx="7312025" cy="4114800"/>
          </a:xfrm>
        </p:spPr>
        <p:txBody>
          <a:bodyPr/>
          <a:lstStyle/>
          <a:p>
            <a:pPr>
              <a:buNone/>
            </a:pPr>
            <a:r>
              <a:rPr lang="ru-RU" sz="2400" dirty="0"/>
              <a:t> </a:t>
            </a:r>
            <a:r>
              <a:rPr lang="ru-RU" sz="2800" b="1" dirty="0">
                <a:solidFill>
                  <a:srgbClr val="B808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b="1" dirty="0" err="1">
                <a:solidFill>
                  <a:srgbClr val="B808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Таным</a:t>
            </a:r>
            <a:r>
              <a:rPr lang="ru-RU" sz="2800" b="1" dirty="0">
                <a:solidFill>
                  <a:srgbClr val="B808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саласының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ұйымдастырылған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сенсориканы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бөбек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топтарында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1-3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негіздері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жасына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топтарда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3-6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құрастыру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жаратылыстану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Шығармашылық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саласының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ұйымдастырылған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сурет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салу 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мүсіндеу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жапсыру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63688" y="1916832"/>
            <a:ext cx="6502400" cy="3767138"/>
          </a:xfrm>
          <a:noFill/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саласының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ұйымдастырылған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өзін-өзі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қоршаған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ортамен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танысу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616" y="404664"/>
            <a:ext cx="8144073" cy="4114800"/>
          </a:xfrm>
        </p:spPr>
        <p:txBody>
          <a:bodyPr/>
          <a:lstStyle/>
          <a:p>
            <a:pPr marL="1371600" lvl="3" indent="0" algn="ctr">
              <a:lnSpc>
                <a:spcPct val="90000"/>
              </a:lnSpc>
              <a:buNone/>
            </a:pPr>
            <a:r>
              <a:rPr lang="ru-RU" sz="2000" dirty="0"/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тілінде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жүргізілетін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апталық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жүктемесінің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көлемі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мынадай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3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ерте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7-10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3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 (2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10-15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3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ортаңғы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 (3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15-20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3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ересек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 (4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20-25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371600" lvl="3" indent="0">
              <a:lnSpc>
                <a:spcPct val="90000"/>
              </a:lnSpc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мектепалды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мектепалды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25-30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- 17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.";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548680"/>
            <a:ext cx="7856041" cy="41148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орыс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тілінде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жүргізілетін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апталық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жүктемесінің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көлемі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мынадай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ерте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7-10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 (2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10-15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ортаңғы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 (3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15-20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11,5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ересек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 (4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20-25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12,5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мектепалды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мектепалды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ұзақтығы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25-30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минуттан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сағат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."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476672"/>
            <a:ext cx="7529636" cy="41148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кезеңдері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топтары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балалардың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жасы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қыркүйектегі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толық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жасы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мынадай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бөбек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0-3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нәрестелік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туғаннан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  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ерте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ерте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   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топ);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мектепке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3-6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 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3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ортаңғы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топ);    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ересек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4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ересек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топ);    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мектепалды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мектепалды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мектепалды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сыныбы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43608" y="4221088"/>
            <a:ext cx="6984775" cy="15121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"Қазақстан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Республикасында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мектепке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дейінгі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тәрбие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мен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оқытудың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үлгілік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оқу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жоспарларын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бекіту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туралы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" Қазақстан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Республикасы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Білім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және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ғылым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министрінің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2012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жылғы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20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желтоқсандағы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№ 557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бұйрығына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өзгерістер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енгізу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туралы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/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Қазақстан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Республикасы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Білім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және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ғылым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министрінің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2020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жылғы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12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мамырдағы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endParaRPr kumimoji="0" lang="kk-KZ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№ 195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бұйрығы</a:t>
            </a:r>
            <a:r>
              <a:rPr kumimoji="0" lang="kk-KZ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/>
            </a:r>
            <a:br>
              <a:rPr kumimoji="0" lang="kk-KZ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Қазақстан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Республикасының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Әділет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министрлігінде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kk-KZ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/>
            </a:r>
            <a:br>
              <a:rPr kumimoji="0" lang="kk-KZ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2020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жылғы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12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мамырда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№ 20625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болып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тіркелді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/>
            </a:r>
            <a:b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85000"/>
                    <a:lumOff val="15000"/>
                  </a:sys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Century Gothic" panose="020B0502020202020204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92872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71600" y="260648"/>
            <a:ext cx="74888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ru-RU" sz="100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1-сыныпқа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қабылданғанға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балаларды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тілінде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жүргізілетін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k-KZ" altLang="ru-RU" sz="1200" b="1" dirty="0" smtClean="0" bmk="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мектепке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тәрбие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оқытудың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үлгілік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жоспары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870529"/>
              </p:ext>
            </p:extLst>
          </p:nvPr>
        </p:nvGraphicFramePr>
        <p:xfrm>
          <a:off x="179512" y="908720"/>
          <a:ext cx="8712968" cy="5222914"/>
        </p:xfrm>
        <a:graphic>
          <a:graphicData uri="http://schemas.openxmlformats.org/drawingml/2006/table">
            <a:tbl>
              <a:tblPr firstRow="1" firstCol="1" bandRow="1"/>
              <a:tblGrid>
                <a:gridCol w="147797">
                  <a:extLst>
                    <a:ext uri="{9D8B030D-6E8A-4147-A177-3AD203B41FA5}">
                      <a16:colId xmlns:a16="http://schemas.microsoft.com/office/drawing/2014/main" val="2358105859"/>
                    </a:ext>
                  </a:extLst>
                </a:gridCol>
                <a:gridCol w="1868428">
                  <a:extLst>
                    <a:ext uri="{9D8B030D-6E8A-4147-A177-3AD203B41FA5}">
                      <a16:colId xmlns:a16="http://schemas.microsoft.com/office/drawing/2014/main" val="1702188460"/>
                    </a:ext>
                  </a:extLst>
                </a:gridCol>
                <a:gridCol w="1171446">
                  <a:extLst>
                    <a:ext uri="{9D8B030D-6E8A-4147-A177-3AD203B41FA5}">
                      <a16:colId xmlns:a16="http://schemas.microsoft.com/office/drawing/2014/main" val="1844665411"/>
                    </a:ext>
                  </a:extLst>
                </a:gridCol>
                <a:gridCol w="1275068">
                  <a:extLst>
                    <a:ext uri="{9D8B030D-6E8A-4147-A177-3AD203B41FA5}">
                      <a16:colId xmlns:a16="http://schemas.microsoft.com/office/drawing/2014/main" val="1954919610"/>
                    </a:ext>
                  </a:extLst>
                </a:gridCol>
                <a:gridCol w="1062557">
                  <a:extLst>
                    <a:ext uri="{9D8B030D-6E8A-4147-A177-3AD203B41FA5}">
                      <a16:colId xmlns:a16="http://schemas.microsoft.com/office/drawing/2014/main" val="1291383679"/>
                    </a:ext>
                  </a:extLst>
                </a:gridCol>
                <a:gridCol w="1416744">
                  <a:extLst>
                    <a:ext uri="{9D8B030D-6E8A-4147-A177-3AD203B41FA5}">
                      <a16:colId xmlns:a16="http://schemas.microsoft.com/office/drawing/2014/main" val="1833879647"/>
                    </a:ext>
                  </a:extLst>
                </a:gridCol>
                <a:gridCol w="1770928">
                  <a:extLst>
                    <a:ext uri="{9D8B030D-6E8A-4147-A177-3AD203B41FA5}">
                      <a16:colId xmlns:a16="http://schemas.microsoft.com/office/drawing/2014/main" val="232318699"/>
                    </a:ext>
                  </a:extLst>
                </a:gridCol>
              </a:tblGrid>
              <a:tr h="15058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Білім</a:t>
                      </a:r>
                      <a:r>
                        <a:rPr lang="kk-KZ" sz="10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беру</a:t>
                      </a:r>
                      <a:r>
                        <a:rPr lang="en-US" sz="10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салалары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Ұйымдастырылған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оқу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қызметі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l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kk-KZ" sz="12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                                                       </a:t>
                      </a:r>
                      <a:r>
                        <a:rPr lang="en-US" sz="1200" b="1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Жас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тобы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564625"/>
                  </a:ext>
                </a:extLst>
              </a:tr>
              <a:tr h="2867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Ерте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жас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тобы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(1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жастан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бастап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Кіші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топ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(2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жастан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бастап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Ортаңғы топ (3 жастан бастап)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Ересек топ (4 жастан бастап)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Мектепалды даярлық тобы (сыныбы) (5-жастан бастап)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7136685"/>
                  </a:ext>
                </a:extLst>
              </a:tr>
              <a:tr h="1505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Денсаулық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725575"/>
                  </a:ext>
                </a:extLst>
              </a:tr>
              <a:tr h="15058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Дене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шынықтыру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6119968"/>
                  </a:ext>
                </a:extLst>
              </a:tr>
              <a:tr h="795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Қауіпсіз мінез-құлық негіздері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2913709"/>
                  </a:ext>
                </a:extLst>
              </a:tr>
              <a:tr h="993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"Қатынас"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8323839"/>
                  </a:ext>
                </a:extLst>
              </a:tr>
              <a:tr h="150580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Сөйлеуді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дамыту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6548347"/>
                  </a:ext>
                </a:extLst>
              </a:tr>
              <a:tr h="1006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Көркем әдебиет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883314"/>
                  </a:ext>
                </a:extLst>
              </a:tr>
              <a:tr h="1505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Сауат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ашу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негіздері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8778749"/>
                  </a:ext>
                </a:extLst>
              </a:tr>
              <a:tr h="1019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Орыс тілі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708292"/>
                  </a:ext>
                </a:extLst>
              </a:tr>
              <a:tr h="1456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"Таным"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998204"/>
                  </a:ext>
                </a:extLst>
              </a:tr>
              <a:tr h="160982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Математика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негіздері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2281850"/>
                  </a:ext>
                </a:extLst>
              </a:tr>
              <a:tr h="748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Сенсорика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859969"/>
                  </a:ext>
                </a:extLst>
              </a:tr>
              <a:tr h="1505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Құрастыру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6657574"/>
                  </a:ext>
                </a:extLst>
              </a:tr>
              <a:tr h="1505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Жаратылыстану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831024"/>
                  </a:ext>
                </a:extLst>
              </a:tr>
              <a:tr h="1505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"Шығармашылық"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9204661"/>
                  </a:ext>
                </a:extLst>
              </a:tr>
              <a:tr h="150580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Сурет салу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757857"/>
                  </a:ext>
                </a:extLst>
              </a:tr>
              <a:tr h="9304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Мүсіндеу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8863921"/>
                  </a:ext>
                </a:extLst>
              </a:tr>
              <a:tr h="1505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Жапсыру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053365"/>
                  </a:ext>
                </a:extLst>
              </a:tr>
              <a:tr h="94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Музыка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5876444"/>
                  </a:ext>
                </a:extLst>
              </a:tr>
              <a:tr h="1379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"Әлеумет"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9462724"/>
                  </a:ext>
                </a:extLst>
              </a:tr>
              <a:tr h="10964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Өзін-өзі тану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4930346"/>
                  </a:ext>
                </a:extLst>
              </a:tr>
              <a:tr h="812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Қоршаған ортамен танысу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95886"/>
                  </a:ext>
                </a:extLst>
              </a:tr>
              <a:tr h="3380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Ұйымдастырылған оқу қызметінің ұзақтығы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7-10 минут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10-15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минут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15-20 минут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20-25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минут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25-30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минут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2832222"/>
                  </a:ext>
                </a:extLst>
              </a:tr>
              <a:tr h="2064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Апталық оқу жүктемесінің көлемі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1514411"/>
                  </a:ext>
                </a:extLst>
              </a:tr>
              <a:tr h="1777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Вариативтік компонент*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1911857"/>
                  </a:ext>
                </a:extLst>
              </a:tr>
              <a:tr h="1505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Барлығы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entury Gothic" panose="020B0502020202020204"/>
                        </a:defRPr>
                      </a:lvl9pPr>
                    </a:lstStyle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68" marR="5568" marT="5568" marB="5568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36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949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15616" y="260648"/>
            <a:ext cx="69177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altLang="ru-RU" sz="110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жастан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1-сыныпқа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қабылданғанға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балаларды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орыс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тілінде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жүргізілетін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мектепке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тәрбие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мен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оқытудың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үлгілік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1200" b="1" dirty="0" err="1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жоспары</a:t>
            </a:r>
            <a:r>
              <a:rPr lang="en-US" altLang="ru-RU" sz="1200" b="1" dirty="0" smtClean="0" bmk="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887726"/>
              </p:ext>
            </p:extLst>
          </p:nvPr>
        </p:nvGraphicFramePr>
        <p:xfrm>
          <a:off x="217990" y="722313"/>
          <a:ext cx="8712967" cy="5885775"/>
        </p:xfrm>
        <a:graphic>
          <a:graphicData uri="http://schemas.openxmlformats.org/drawingml/2006/table">
            <a:tbl>
              <a:tblPr firstRow="1" firstCol="1" bandRow="1"/>
              <a:tblGrid>
                <a:gridCol w="214124">
                  <a:extLst>
                    <a:ext uri="{9D8B030D-6E8A-4147-A177-3AD203B41FA5}">
                      <a16:colId xmlns:a16="http://schemas.microsoft.com/office/drawing/2014/main" val="2348606872"/>
                    </a:ext>
                  </a:extLst>
                </a:gridCol>
                <a:gridCol w="2013555">
                  <a:extLst>
                    <a:ext uri="{9D8B030D-6E8A-4147-A177-3AD203B41FA5}">
                      <a16:colId xmlns:a16="http://schemas.microsoft.com/office/drawing/2014/main" val="1696646284"/>
                    </a:ext>
                  </a:extLst>
                </a:gridCol>
                <a:gridCol w="1177240">
                  <a:extLst>
                    <a:ext uri="{9D8B030D-6E8A-4147-A177-3AD203B41FA5}">
                      <a16:colId xmlns:a16="http://schemas.microsoft.com/office/drawing/2014/main" val="3914386222"/>
                    </a:ext>
                  </a:extLst>
                </a:gridCol>
                <a:gridCol w="1177240">
                  <a:extLst>
                    <a:ext uri="{9D8B030D-6E8A-4147-A177-3AD203B41FA5}">
                      <a16:colId xmlns:a16="http://schemas.microsoft.com/office/drawing/2014/main" val="557568360"/>
                    </a:ext>
                  </a:extLst>
                </a:gridCol>
                <a:gridCol w="1177240">
                  <a:extLst>
                    <a:ext uri="{9D8B030D-6E8A-4147-A177-3AD203B41FA5}">
                      <a16:colId xmlns:a16="http://schemas.microsoft.com/office/drawing/2014/main" val="1516896583"/>
                    </a:ext>
                  </a:extLst>
                </a:gridCol>
                <a:gridCol w="1476784">
                  <a:extLst>
                    <a:ext uri="{9D8B030D-6E8A-4147-A177-3AD203B41FA5}">
                      <a16:colId xmlns:a16="http://schemas.microsoft.com/office/drawing/2014/main" val="2432883610"/>
                    </a:ext>
                  </a:extLst>
                </a:gridCol>
                <a:gridCol w="1476784">
                  <a:extLst>
                    <a:ext uri="{9D8B030D-6E8A-4147-A177-3AD203B41FA5}">
                      <a16:colId xmlns:a16="http://schemas.microsoft.com/office/drawing/2014/main" val="4265514565"/>
                    </a:ext>
                  </a:extLst>
                </a:gridCol>
              </a:tblGrid>
              <a:tr h="101949">
                <a:tc rowSpan="2"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 п/п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Образовательная область/ Организованная учебная деятельность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12700" algn="ctr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Возрастная</a:t>
                      </a: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группа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1562119"/>
                  </a:ext>
                </a:extLst>
              </a:tr>
              <a:tr h="4460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Группа раннего возраста (от 1 года)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Младшая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группа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(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от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2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лет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Средняя группа (от 3 лет)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Старшая группа (от 4 лет)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Группа (класс) предщкольной подготовки (от 5 лет)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019320"/>
                  </a:ext>
                </a:extLst>
              </a:tr>
              <a:tr h="178246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Здоровье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4646103"/>
                  </a:ext>
                </a:extLst>
              </a:tr>
              <a:tr h="117641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Физическая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культура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2907096"/>
                  </a:ext>
                </a:extLst>
              </a:tr>
              <a:tr h="2730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Основы безопасного поведения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823501"/>
                  </a:ext>
                </a:extLst>
              </a:tr>
              <a:tr h="218167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"Коммуникация"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9041207"/>
                  </a:ext>
                </a:extLst>
              </a:tr>
              <a:tr h="144016">
                <a:tc row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Развитие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речи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82928"/>
                  </a:ext>
                </a:extLst>
              </a:tr>
              <a:tr h="2274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Художественная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литература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349582"/>
                  </a:ext>
                </a:extLst>
              </a:tr>
              <a:tr h="144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Основы грамоты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4037264"/>
                  </a:ext>
                </a:extLst>
              </a:tr>
              <a:tr h="1554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Казахский язык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3102576"/>
                  </a:ext>
                </a:extLst>
              </a:tr>
              <a:tr h="166822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"Познание"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2082733"/>
                  </a:ext>
                </a:extLst>
              </a:tr>
              <a:tr h="178225">
                <a:tc row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Основы математики.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204972"/>
                  </a:ext>
                </a:extLst>
              </a:tr>
              <a:tr h="1896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Сенсорика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1966037"/>
                  </a:ext>
                </a:extLst>
              </a:tr>
              <a:tr h="2010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Конструирование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8468799"/>
                  </a:ext>
                </a:extLst>
              </a:tr>
              <a:tr h="684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Естествознание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6004686"/>
                  </a:ext>
                </a:extLst>
              </a:tr>
              <a:tr h="151829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"Творчество"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3566820"/>
                  </a:ext>
                </a:extLst>
              </a:tr>
              <a:tr h="194084">
                <a:tc row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Рисование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2854085"/>
                  </a:ext>
                </a:extLst>
              </a:tr>
              <a:tr h="1940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Лепка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3234924"/>
                  </a:ext>
                </a:extLst>
              </a:tr>
              <a:tr h="2242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Аппликация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2894257"/>
                  </a:ext>
                </a:extLst>
              </a:tr>
              <a:tr h="144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Музыка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985676"/>
                  </a:ext>
                </a:extLst>
              </a:tr>
              <a:tr h="155419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"Социум"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7213175"/>
                  </a:ext>
                </a:extLst>
              </a:tr>
              <a:tr h="166822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/>
                      </a:r>
                      <a:br>
                        <a:rPr lang="en-US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</a:b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Самопознание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7094388"/>
                  </a:ext>
                </a:extLst>
              </a:tr>
              <a:tr h="1782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Ознакомление с окружающим миром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5646801"/>
                  </a:ext>
                </a:extLst>
              </a:tr>
              <a:tr h="478769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Продолжительность организованной учебной деятельности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7-10 минут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10-15 минут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15-20 минут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20-25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минут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25-30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минут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4766740"/>
                  </a:ext>
                </a:extLst>
              </a:tr>
              <a:tr h="146505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Объем недельной учебной нагрузки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12,5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3082773"/>
                  </a:ext>
                </a:extLst>
              </a:tr>
              <a:tr h="124889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Вариативный компонент*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821371"/>
                  </a:ext>
                </a:extLst>
              </a:tr>
              <a:tr h="101949"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Итого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algn="just">
                        <a:lnSpc>
                          <a:spcPct val="115000"/>
                        </a:lnSpc>
                        <a:spcAft>
                          <a:spcPts val="10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00" marR="5600" marT="5600" marB="5600" anchor="ctr">
                    <a:lnL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FCF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38915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2336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1844824"/>
            <a:ext cx="7673652" cy="2376264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kk-KZ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НАЗАРЛАРЫҢЫЗҒА РАХМЕТ!</a:t>
            </a:r>
          </a:p>
          <a:p>
            <a:pPr marL="0" indent="0" algn="ctr" eaLnBrk="1" hangingPunct="1">
              <a:buNone/>
            </a:pPr>
            <a:endParaRPr lang="ru-RU" sz="4800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Смайли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458" y="4437112"/>
            <a:ext cx="245993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rentOpnHse">
  <a:themeElements>
    <a:clrScheme name="ParentOpnHse 3">
      <a:dk1>
        <a:srgbClr val="000000"/>
      </a:dk1>
      <a:lt1>
        <a:srgbClr val="FFFFFF"/>
      </a:lt1>
      <a:dk2>
        <a:srgbClr val="0000CC"/>
      </a:dk2>
      <a:lt2>
        <a:srgbClr val="434343"/>
      </a:lt2>
      <a:accent1>
        <a:srgbClr val="99CC00"/>
      </a:accent1>
      <a:accent2>
        <a:srgbClr val="FFCC00"/>
      </a:accent2>
      <a:accent3>
        <a:srgbClr val="FFFFFF"/>
      </a:accent3>
      <a:accent4>
        <a:srgbClr val="000000"/>
      </a:accent4>
      <a:accent5>
        <a:srgbClr val="CAE2AA"/>
      </a:accent5>
      <a:accent6>
        <a:srgbClr val="E7B900"/>
      </a:accent6>
      <a:hlink>
        <a:srgbClr val="FF0000"/>
      </a:hlink>
      <a:folHlink>
        <a:srgbClr val="808080"/>
      </a:folHlink>
    </a:clrScheme>
    <a:fontScheme name="ParentOpnHse">
      <a:majorFont>
        <a:latin typeface="Georgi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arentOpnH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entOpnH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entOpnH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entOpnH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entOpnH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entOpnH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entOpnH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entOpnH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entOpnH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entOpnH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03DF958-5514-4CBD-8104-CAFDFF0B79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День открытых дверей</Template>
  <TotalTime>364</TotalTime>
  <Words>1191</Words>
  <Application>Microsoft Office PowerPoint</Application>
  <PresentationFormat>Экран (4:3)</PresentationFormat>
  <Paragraphs>431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Century Gothic</vt:lpstr>
      <vt:lpstr>Georgia</vt:lpstr>
      <vt:lpstr>Times New Roman</vt:lpstr>
      <vt:lpstr>Verdana</vt:lpstr>
      <vt:lpstr>Wingdings</vt:lpstr>
      <vt:lpstr>ParentOpnHse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Пользователь</dc:creator>
  <cp:keywords/>
  <dc:description/>
  <cp:lastModifiedBy>Пользователь</cp:lastModifiedBy>
  <cp:revision>26</cp:revision>
  <cp:lastPrinted>2020-08-26T04:48:50Z</cp:lastPrinted>
  <dcterms:created xsi:type="dcterms:W3CDTF">2020-08-20T09:39:28Z</dcterms:created>
  <dcterms:modified xsi:type="dcterms:W3CDTF">2020-08-26T06:38:24Z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TC010170701049</vt:lpwstr>
  </property>
</Properties>
</file>