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bookmarkIdSeed="9">
  <p:sldMasterIdLst>
    <p:sldMasterId id="2147483648" r:id="rId1"/>
  </p:sldMasterIdLst>
  <p:sldIdLst>
    <p:sldId id="256" r:id="rId2"/>
    <p:sldId id="263" r:id="rId3"/>
    <p:sldId id="264" r:id="rId4"/>
    <p:sldId id="262" r:id="rId5"/>
    <p:sldId id="265" r:id="rId6"/>
    <p:sldId id="272" r:id="rId7"/>
    <p:sldId id="266" r:id="rId8"/>
    <p:sldId id="267" r:id="rId9"/>
    <p:sldId id="268" r:id="rId10"/>
    <p:sldId id="269" r:id="rId11"/>
    <p:sldId id="270" r:id="rId12"/>
    <p:sldId id="271" r:id="rId13"/>
  </p:sldIdLst>
  <p:sldSz cx="12192000" cy="6858000"/>
  <p:notesSz cx="6797675" cy="992822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3" autoAdjust="0"/>
    <p:restoredTop sz="94660"/>
  </p:normalViewPr>
  <p:slideViewPr>
    <p:cSldViewPr snapToGrid="0">
      <p:cViewPr varScale="1">
        <p:scale>
          <a:sx n="73" d="100"/>
          <a:sy n="73" d="100"/>
        </p:scale>
        <p:origin x="6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ru-RU" smtClean="0"/>
              <a:t>Образец заголовка</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ru-RU" smtClean="0"/>
              <a:t>Образец заголовка</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9/2/2020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9/2/2020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9/2/2020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9/2/2020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9/2/2020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ru-RU" smtClean="0"/>
              <a:t>Образец заголовка</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9/2/2020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9/2/2020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9/2/2020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smtClean="0"/>
              <a:t>Образец заголовка</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9/2/2020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ru-RU" smtClean="0"/>
              <a:t>Образец заголовка</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9/2/2020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9/2/2020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9/2/2020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9/2/2020</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589213" y="4013172"/>
            <a:ext cx="8915399" cy="1890490"/>
          </a:xfrm>
        </p:spPr>
        <p:txBody>
          <a:bodyPr>
            <a:noAutofit/>
          </a:bodyPr>
          <a:lstStyle/>
          <a:p>
            <a:pPr>
              <a:lnSpc>
                <a:spcPct val="115000"/>
              </a:lnSpc>
              <a:spcAft>
                <a:spcPts val="0"/>
              </a:spcAft>
            </a:pPr>
            <a:r>
              <a:rPr lang="ru-RU" sz="2800" dirty="0">
                <a:latin typeface="Times New Roman" panose="02020603050405020304" pitchFamily="18" charset="0"/>
                <a:ea typeface="Times New Roman" panose="02020603050405020304" pitchFamily="18" charset="0"/>
              </a:rPr>
              <a:t/>
            </a:r>
            <a:br>
              <a:rPr lang="ru-RU" sz="2800" dirty="0">
                <a:latin typeface="Times New Roman" panose="02020603050405020304" pitchFamily="18" charset="0"/>
                <a:ea typeface="Times New Roman" panose="02020603050405020304" pitchFamily="18" charset="0"/>
              </a:rPr>
            </a:br>
            <a:endParaRPr lang="ru-RU" sz="2800" dirty="0"/>
          </a:p>
        </p:txBody>
      </p:sp>
      <p:sp>
        <p:nvSpPr>
          <p:cNvPr id="3" name="Прямоугольник 2"/>
          <p:cNvSpPr/>
          <p:nvPr/>
        </p:nvSpPr>
        <p:spPr>
          <a:xfrm>
            <a:off x="3069773" y="2412964"/>
            <a:ext cx="6975565" cy="2123658"/>
          </a:xfrm>
          <a:prstGeom prst="rect">
            <a:avLst/>
          </a:prstGeom>
        </p:spPr>
        <p:txBody>
          <a:bodyPr wrap="square">
            <a:spAutoFit/>
          </a:bodyPr>
          <a:lstStyle/>
          <a:p>
            <a:pPr algn="ctr"/>
            <a:r>
              <a:rPr lang="kk-KZ" sz="4400" b="1" dirty="0" smtClean="0">
                <a:solidFill>
                  <a:schemeClr val="accent1">
                    <a:lumMod val="60000"/>
                    <a:lumOff val="40000"/>
                  </a:schemeClr>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Мектеп жасына дейінгі балаларға қашықтан оқытуды ұйымдастыру </a:t>
            </a:r>
            <a:endParaRPr lang="ru-RU" sz="4400" b="1" dirty="0">
              <a:solidFill>
                <a:schemeClr val="accent1">
                  <a:lumMod val="60000"/>
                  <a:lumOff val="40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4879497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943494" y="2518350"/>
            <a:ext cx="7245531" cy="3323987"/>
          </a:xfrm>
          <a:prstGeom prst="rect">
            <a:avLst/>
          </a:prstGeom>
        </p:spPr>
        <p:txBody>
          <a:bodyPr wrap="square">
            <a:spAutoFit/>
          </a:bodyPr>
          <a:lstStyle/>
          <a:p>
            <a:pPr hangingPunct="0">
              <a:spcAft>
                <a:spcPts val="0"/>
              </a:spcAft>
            </a:pPr>
            <a:r>
              <a:rPr lang="kk-KZ" sz="1400" b="1" kern="150" dirty="0">
                <a:latin typeface="Times New Roman" panose="02020603050405020304" pitchFamily="18" charset="0"/>
                <a:ea typeface="Times New Roman" panose="02020603050405020304" pitchFamily="18" charset="0"/>
              </a:rPr>
              <a:t> </a:t>
            </a:r>
            <a:endParaRPr lang="ru-RU" sz="1000" kern="150" dirty="0">
              <a:latin typeface="Times New Roman" panose="02020603050405020304" pitchFamily="18" charset="0"/>
              <a:ea typeface="Times New Roman" panose="02020603050405020304" pitchFamily="18" charset="0"/>
            </a:endParaRPr>
          </a:p>
          <a:p>
            <a:pPr algn="ctr" hangingPunct="0">
              <a:spcAft>
                <a:spcPts val="0"/>
              </a:spcAft>
            </a:pPr>
            <a:r>
              <a:rPr lang="kk-KZ" sz="2800" b="1" kern="150" dirty="0">
                <a:latin typeface="Times New Roman" panose="02020603050405020304" pitchFamily="18" charset="0"/>
                <a:ea typeface="Times New Roman" panose="02020603050405020304" pitchFamily="18" charset="0"/>
              </a:rPr>
              <a:t>Коронавирустық инфекцияның таралуына жол бермеуге байланысты шектеу шаралары кезеңінде мектепке дейінгі ұйымдарда, мектепалды </a:t>
            </a:r>
            <a:r>
              <a:rPr lang="kk-KZ" sz="2800" b="1" kern="150" dirty="0" smtClean="0">
                <a:latin typeface="Times New Roman" panose="02020603050405020304" pitchFamily="18" charset="0"/>
                <a:ea typeface="Times New Roman" panose="02020603050405020304" pitchFamily="18" charset="0"/>
              </a:rPr>
              <a:t>топтарында/сыныптарында </a:t>
            </a:r>
            <a:r>
              <a:rPr lang="kk-KZ" sz="2800" b="1" kern="150" dirty="0">
                <a:latin typeface="Times New Roman" panose="02020603050405020304" pitchFamily="18" charset="0"/>
                <a:ea typeface="Times New Roman" panose="02020603050405020304" pitchFamily="18" charset="0"/>
              </a:rPr>
              <a:t>тәрбие-білім беру процесін ұйымдастыру бойынша әдістемелік ұсыныстар </a:t>
            </a:r>
            <a:endParaRPr lang="kk-KZ" sz="2800" b="1" kern="150" dirty="0" smtClean="0">
              <a:latin typeface="Times New Roman" panose="02020603050405020304" pitchFamily="18" charset="0"/>
              <a:ea typeface="Times New Roman" panose="02020603050405020304" pitchFamily="18" charset="0"/>
            </a:endParaRPr>
          </a:p>
        </p:txBody>
      </p:sp>
      <p:sp>
        <p:nvSpPr>
          <p:cNvPr id="2" name="Прямоугольник 1"/>
          <p:cNvSpPr/>
          <p:nvPr/>
        </p:nvSpPr>
        <p:spPr>
          <a:xfrm>
            <a:off x="3113312" y="702468"/>
            <a:ext cx="6096000" cy="1815882"/>
          </a:xfrm>
          <a:prstGeom prst="rect">
            <a:avLst/>
          </a:prstGeom>
        </p:spPr>
        <p:txBody>
          <a:bodyPr>
            <a:spAutoFit/>
          </a:bodyPr>
          <a:lstStyle/>
          <a:p>
            <a:pPr indent="288290" algn="ctr">
              <a:spcAft>
                <a:spcPts val="0"/>
              </a:spcAft>
            </a:pPr>
            <a:r>
              <a:rPr lang="ru-RU" sz="2800" dirty="0" smtClean="0">
                <a:latin typeface="Times New Roman" panose="02020603050405020304" pitchFamily="18" charset="0"/>
                <a:ea typeface="Calibri" panose="020F0502020204030204" pitchFamily="34" charset="0"/>
                <a:cs typeface="Times New Roman" panose="02020603050405020304" pitchFamily="18" charset="0"/>
              </a:rPr>
              <a:t>Қазақстан </a:t>
            </a:r>
            <a:r>
              <a:rPr lang="ru-RU" sz="2800" dirty="0" err="1" smtClean="0">
                <a:latin typeface="Times New Roman" panose="02020603050405020304" pitchFamily="18" charset="0"/>
                <a:ea typeface="Calibri" panose="020F0502020204030204" pitchFamily="34" charset="0"/>
                <a:cs typeface="Times New Roman" panose="02020603050405020304" pitchFamily="18" charset="0"/>
              </a:rPr>
              <a:t>Республикасы</a:t>
            </a:r>
            <a:endParaRPr lang="ru-RU" sz="2800" dirty="0" smtClean="0">
              <a:latin typeface="Calibri" panose="020F0502020204030204" pitchFamily="34" charset="0"/>
              <a:ea typeface="Calibri" panose="020F0502020204030204" pitchFamily="34" charset="0"/>
              <a:cs typeface="Times New Roman" panose="02020603050405020304" pitchFamily="18" charset="0"/>
            </a:endParaRPr>
          </a:p>
          <a:p>
            <a:pPr indent="288290" algn="ctr"/>
            <a:r>
              <a:rPr lang="ru-RU" sz="2800" dirty="0" smtClean="0">
                <a:latin typeface="Times New Roman" panose="02020603050405020304" pitchFamily="18" charset="0"/>
                <a:ea typeface="Calibri" panose="020F0502020204030204" pitchFamily="34" charset="0"/>
                <a:cs typeface="Times New Roman" panose="02020603050405020304" pitchFamily="18" charset="0"/>
              </a:rPr>
              <a:t> </a:t>
            </a:r>
            <a:r>
              <a:rPr lang="ru-RU" sz="2800" dirty="0" err="1" smtClean="0">
                <a:latin typeface="Times New Roman" panose="02020603050405020304" pitchFamily="18" charset="0"/>
                <a:ea typeface="Calibri" panose="020F0502020204030204" pitchFamily="34" charset="0"/>
                <a:cs typeface="Times New Roman" panose="02020603050405020304" pitchFamily="18" charset="0"/>
              </a:rPr>
              <a:t>Білім</a:t>
            </a:r>
            <a:r>
              <a:rPr lang="ru-RU" sz="2800" dirty="0" smtClean="0">
                <a:latin typeface="Times New Roman" panose="02020603050405020304" pitchFamily="18" charset="0"/>
                <a:ea typeface="Calibri" panose="020F0502020204030204" pitchFamily="34" charset="0"/>
                <a:cs typeface="Times New Roman" panose="02020603050405020304" pitchFamily="18" charset="0"/>
              </a:rPr>
              <a:t> </a:t>
            </a:r>
            <a:r>
              <a:rPr lang="ru-RU" sz="2800" dirty="0" err="1" smtClean="0">
                <a:latin typeface="Times New Roman" panose="02020603050405020304" pitchFamily="18" charset="0"/>
                <a:ea typeface="Calibri" panose="020F0502020204030204" pitchFamily="34" charset="0"/>
                <a:cs typeface="Times New Roman" panose="02020603050405020304" pitchFamily="18" charset="0"/>
              </a:rPr>
              <a:t>және</a:t>
            </a:r>
            <a:r>
              <a:rPr lang="ru-RU" sz="2800" dirty="0" smtClean="0">
                <a:latin typeface="Times New Roman" panose="02020603050405020304" pitchFamily="18" charset="0"/>
                <a:ea typeface="Calibri" panose="020F0502020204030204" pitchFamily="34" charset="0"/>
                <a:cs typeface="Times New Roman" panose="02020603050405020304" pitchFamily="18" charset="0"/>
              </a:rPr>
              <a:t> </a:t>
            </a:r>
            <a:r>
              <a:rPr lang="ru-RU" sz="2800" dirty="0" err="1" smtClean="0">
                <a:latin typeface="Times New Roman" panose="02020603050405020304" pitchFamily="18" charset="0"/>
                <a:ea typeface="Calibri" panose="020F0502020204030204" pitchFamily="34" charset="0"/>
                <a:cs typeface="Times New Roman" panose="02020603050405020304" pitchFamily="18" charset="0"/>
              </a:rPr>
              <a:t>ғылым</a:t>
            </a:r>
            <a:r>
              <a:rPr lang="ru-RU" sz="2800" dirty="0" smtClean="0">
                <a:latin typeface="Times New Roman" panose="02020603050405020304" pitchFamily="18" charset="0"/>
                <a:ea typeface="Calibri" panose="020F0502020204030204" pitchFamily="34" charset="0"/>
                <a:cs typeface="Times New Roman" panose="02020603050405020304" pitchFamily="18" charset="0"/>
              </a:rPr>
              <a:t> </a:t>
            </a:r>
            <a:r>
              <a:rPr lang="ru-RU" sz="2800" dirty="0" err="1" smtClean="0">
                <a:latin typeface="Times New Roman" panose="02020603050405020304" pitchFamily="18" charset="0"/>
                <a:ea typeface="Calibri" panose="020F0502020204030204" pitchFamily="34" charset="0"/>
                <a:cs typeface="Times New Roman" panose="02020603050405020304" pitchFamily="18" charset="0"/>
              </a:rPr>
              <a:t>министрінің</a:t>
            </a:r>
            <a:endParaRPr lang="ru-RU" sz="2800" dirty="0" smtClean="0">
              <a:latin typeface="Calibri" panose="020F0502020204030204" pitchFamily="34" charset="0"/>
              <a:ea typeface="Calibri" panose="020F0502020204030204" pitchFamily="34" charset="0"/>
              <a:cs typeface="Times New Roman" panose="02020603050405020304" pitchFamily="18" charset="0"/>
            </a:endParaRPr>
          </a:p>
          <a:p>
            <a:pPr indent="288290" algn="ctr"/>
            <a:r>
              <a:rPr lang="ru-RU" sz="2800" dirty="0">
                <a:latin typeface="Times New Roman" panose="02020603050405020304" pitchFamily="18" charset="0"/>
                <a:ea typeface="Calibri" panose="020F0502020204030204" pitchFamily="34" charset="0"/>
                <a:cs typeface="Times New Roman" panose="02020603050405020304" pitchFamily="18" charset="0"/>
              </a:rPr>
              <a:t>2020 </a:t>
            </a:r>
            <a:r>
              <a:rPr lang="ru-RU" sz="2800" dirty="0" err="1">
                <a:latin typeface="Times New Roman" panose="02020603050405020304" pitchFamily="18" charset="0"/>
                <a:ea typeface="Calibri" panose="020F0502020204030204" pitchFamily="34" charset="0"/>
                <a:cs typeface="Times New Roman" panose="02020603050405020304" pitchFamily="18" charset="0"/>
              </a:rPr>
              <a:t>жылғы</a:t>
            </a:r>
            <a:r>
              <a:rPr lang="ru-RU" sz="2800" dirty="0">
                <a:latin typeface="Times New Roman" panose="02020603050405020304" pitchFamily="18" charset="0"/>
                <a:ea typeface="Calibri" panose="020F0502020204030204" pitchFamily="34" charset="0"/>
                <a:cs typeface="Times New Roman" panose="02020603050405020304" pitchFamily="18" charset="0"/>
              </a:rPr>
              <a:t> «13»</a:t>
            </a:r>
            <a:r>
              <a:rPr lang="kk-KZ" sz="2800" dirty="0">
                <a:latin typeface="Times New Roman" panose="02020603050405020304" pitchFamily="18" charset="0"/>
                <a:ea typeface="Calibri" panose="020F0502020204030204" pitchFamily="34" charset="0"/>
                <a:cs typeface="Times New Roman" panose="02020603050405020304" pitchFamily="18" charset="0"/>
              </a:rPr>
              <a:t>  </a:t>
            </a:r>
            <a:r>
              <a:rPr lang="ru-RU" sz="2800" dirty="0" err="1">
                <a:latin typeface="Times New Roman" panose="02020603050405020304" pitchFamily="18" charset="0"/>
                <a:ea typeface="Calibri" panose="020F0502020204030204" pitchFamily="34" charset="0"/>
                <a:cs typeface="Times New Roman" panose="02020603050405020304" pitchFamily="18" charset="0"/>
              </a:rPr>
              <a:t>тамызда</a:t>
            </a:r>
            <a:r>
              <a:rPr lang="kk-KZ" sz="2800" dirty="0">
                <a:latin typeface="Times New Roman" panose="02020603050405020304" pitchFamily="18" charset="0"/>
                <a:ea typeface="Calibri" panose="020F0502020204030204" pitchFamily="34" charset="0"/>
                <a:cs typeface="Times New Roman" panose="02020603050405020304" pitchFamily="18" charset="0"/>
              </a:rPr>
              <a:t>ғы </a:t>
            </a:r>
            <a:endParaRPr lang="ru-RU" sz="2800" dirty="0">
              <a:latin typeface="Calibri" panose="020F0502020204030204" pitchFamily="34" charset="0"/>
              <a:ea typeface="Calibri" panose="020F0502020204030204" pitchFamily="34" charset="0"/>
              <a:cs typeface="Times New Roman" panose="02020603050405020304" pitchFamily="18" charset="0"/>
            </a:endParaRPr>
          </a:p>
          <a:p>
            <a:pPr indent="288290" algn="ctr"/>
            <a:r>
              <a:rPr lang="ru-RU" sz="2800" dirty="0" smtClean="0">
                <a:latin typeface="Times New Roman" panose="02020603050405020304" pitchFamily="18" charset="0"/>
                <a:ea typeface="Calibri" panose="020F0502020204030204" pitchFamily="34" charset="0"/>
                <a:cs typeface="Times New Roman" panose="02020603050405020304" pitchFamily="18" charset="0"/>
              </a:rPr>
              <a:t>№ 345 </a:t>
            </a:r>
            <a:r>
              <a:rPr lang="kk-KZ" sz="2800" dirty="0" smtClean="0">
                <a:latin typeface="Times New Roman" panose="02020603050405020304" pitchFamily="18" charset="0"/>
                <a:ea typeface="Calibri" panose="020F0502020204030204" pitchFamily="34" charset="0"/>
                <a:cs typeface="Times New Roman" panose="02020603050405020304" pitchFamily="18" charset="0"/>
              </a:rPr>
              <a:t>б</a:t>
            </a:r>
            <a:r>
              <a:rPr lang="ru-RU" sz="2800" dirty="0" err="1" smtClean="0">
                <a:latin typeface="Times New Roman" panose="02020603050405020304" pitchFamily="18" charset="0"/>
                <a:ea typeface="Calibri" panose="020F0502020204030204" pitchFamily="34" charset="0"/>
                <a:cs typeface="Times New Roman" panose="02020603050405020304" pitchFamily="18" charset="0"/>
              </a:rPr>
              <a:t>ұйрығы</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5401532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97279" y="953707"/>
            <a:ext cx="10685417" cy="3982629"/>
          </a:xfrm>
          <a:prstGeom prst="rect">
            <a:avLst/>
          </a:prstGeom>
        </p:spPr>
        <p:txBody>
          <a:bodyPr wrap="square">
            <a:spAutoFit/>
          </a:bodyPr>
          <a:lstStyle/>
          <a:p>
            <a:pPr indent="449580" algn="just">
              <a:lnSpc>
                <a:spcPct val="115000"/>
              </a:lnSpc>
              <a:spcAft>
                <a:spcPts val="0"/>
              </a:spcAft>
            </a:pPr>
            <a:r>
              <a:rPr lang="kk-KZ" sz="1600" dirty="0">
                <a:latin typeface="Times New Roman" panose="02020603050405020304" pitchFamily="18" charset="0"/>
                <a:ea typeface="Times New Roman" panose="02020603050405020304" pitchFamily="18" charset="0"/>
                <a:cs typeface="Times New Roman" panose="02020603050405020304" pitchFamily="18" charset="0"/>
              </a:rPr>
              <a:t>1. Коронавирустық инфекцияның таралуына байланысты шектеу шаралары кезеңінде ұйымдстырылған оқу қызметтерін (бұдан әрі - ҰОҚ) ұйымдастыру бойынша әдістемелік ұсынымдар (бұдан әрі - Әдістемелік ұсынымдар) балабақшада қашықтан оқытуды ұйымдастыру және жаңа оқу жылын ұйымдасқан түрде бастау үшін оңтайлы жағдайлар жасау мақсатында әзірленді.</a:t>
            </a:r>
            <a:endParaRPr lang="ru-RU" sz="16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hangingPunct="0">
              <a:spcAft>
                <a:spcPts val="0"/>
              </a:spcAft>
            </a:pPr>
            <a:r>
              <a:rPr lang="kk-KZ" sz="1600" kern="150" dirty="0">
                <a:latin typeface="Times New Roman" panose="02020603050405020304" pitchFamily="18" charset="0"/>
                <a:ea typeface="Calibri" panose="020F0502020204030204" pitchFamily="34" charset="0"/>
              </a:rPr>
              <a:t>2</a:t>
            </a:r>
            <a:r>
              <a:rPr lang="kk-KZ" sz="1600" kern="150" dirty="0">
                <a:latin typeface="Times New Roman" panose="02020603050405020304" pitchFamily="18" charset="0"/>
                <a:ea typeface="Times New Roman" panose="02020603050405020304" pitchFamily="18" charset="0"/>
              </a:rPr>
              <a:t>. Мектепке дейінгі ұйымдарда (бұдан әрі - МДҰ) ҰОҚ қызмет түрін ұйымдастыру санитарлық-эпидемиологиялық жағдайларға байланысты анықталады:  </a:t>
            </a:r>
            <a:endParaRPr lang="ru-RU" sz="1600" kern="150" dirty="0">
              <a:latin typeface="Times New Roman" panose="02020603050405020304" pitchFamily="18" charset="0"/>
              <a:ea typeface="Times New Roman" panose="02020603050405020304" pitchFamily="18" charset="0"/>
            </a:endParaRPr>
          </a:p>
          <a:p>
            <a:pPr algn="just">
              <a:lnSpc>
                <a:spcPct val="115000"/>
              </a:lnSpc>
              <a:spcAft>
                <a:spcPts val="0"/>
              </a:spcAft>
            </a:pPr>
            <a:r>
              <a:rPr lang="kk-KZ" sz="1600" dirty="0">
                <a:latin typeface="Times New Roman" panose="02020603050405020304" pitchFamily="18" charset="0"/>
                <a:ea typeface="Times New Roman" panose="02020603050405020304" pitchFamily="18" charset="0"/>
                <a:cs typeface="Times New Roman" panose="02020603050405020304" pitchFamily="18" charset="0"/>
              </a:rPr>
              <a:t>          1) ұйымдастырылған оқу қызметі (кеңестер)</a:t>
            </a:r>
            <a:r>
              <a:rPr lang="kk-KZ" sz="1600" dirty="0">
                <a:latin typeface="Times New Roman" panose="02020603050405020304" pitchFamily="18" charset="0"/>
                <a:ea typeface="Calibri" panose="020F0502020204030204" pitchFamily="34" charset="0"/>
                <a:cs typeface="Times New Roman" panose="02020603050405020304" pitchFamily="18" charset="0"/>
              </a:rPr>
              <a:t> </a:t>
            </a:r>
            <a:r>
              <a:rPr lang="kk-KZ" sz="1600" dirty="0">
                <a:latin typeface="Times New Roman" panose="02020603050405020304" pitchFamily="18" charset="0"/>
                <a:ea typeface="Times New Roman" panose="02020603050405020304" pitchFamily="18" charset="0"/>
                <a:cs typeface="Times New Roman" panose="02020603050405020304" pitchFamily="18" charset="0"/>
              </a:rPr>
              <a:t>қашық форматта; </a:t>
            </a:r>
            <a:endParaRPr lang="ru-RU" sz="1600" dirty="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0"/>
              </a:spcAft>
            </a:pPr>
            <a:r>
              <a:rPr lang="kk-KZ" sz="1600" dirty="0">
                <a:latin typeface="Times New Roman" panose="02020603050405020304" pitchFamily="18" charset="0"/>
                <a:ea typeface="Times New Roman" panose="02020603050405020304" pitchFamily="18" charset="0"/>
                <a:cs typeface="Times New Roman" panose="02020603050405020304" pitchFamily="18" charset="0"/>
              </a:rPr>
              <a:t>	2)</a:t>
            </a:r>
            <a:r>
              <a:rPr lang="kk-KZ" sz="1600" kern="100" dirty="0">
                <a:latin typeface="Times New Roman" panose="02020603050405020304" pitchFamily="18" charset="0"/>
                <a:ea typeface="SimSun" panose="02010600030101010101" pitchFamily="2" charset="-122"/>
                <a:cs typeface="Times New Roman" panose="02020603050405020304" pitchFamily="18" charset="0"/>
              </a:rPr>
              <a:t> кезекші топтардың  жұмысын ұйымдастыру;  </a:t>
            </a:r>
            <a:endParaRPr lang="ru-RU" sz="1600" dirty="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0"/>
              </a:spcAft>
            </a:pPr>
            <a:r>
              <a:rPr lang="kk-KZ" sz="1600" spc="-100" dirty="0">
                <a:latin typeface="Times New Roman" panose="02020603050405020304" pitchFamily="18" charset="0"/>
                <a:ea typeface="Times New Roman" panose="02020603050405020304" pitchFamily="18" charset="0"/>
                <a:cs typeface="Times New Roman" panose="02020603050405020304" pitchFamily="18" charset="0"/>
              </a:rPr>
              <a:t>              3. Ұйымдастырылған оқу қызметін (кеңестер) ұйымдастыру қашықтан білім беру технологияларын қолдана отырып, </a:t>
            </a:r>
            <a:r>
              <a:rPr lang="kk-KZ" sz="1600" dirty="0">
                <a:latin typeface="Times New Roman" panose="02020603050405020304" pitchFamily="18" charset="0"/>
                <a:ea typeface="Calibri" panose="020F0502020204030204" pitchFamily="34" charset="0"/>
                <a:cs typeface="Times New Roman" panose="02020603050405020304" pitchFamily="18" charset="0"/>
              </a:rPr>
              <a:t>үй жағдайында балаларға материалдар ұсынылады, ата-аналардың жетекшілігімен педагогтердің тапсырмаларын үйренеді және орындайды (ересек, мектепалды топтары/сыныптары).</a:t>
            </a:r>
            <a:endParaRPr lang="ru-RU" sz="1600" dirty="0">
              <a:latin typeface="Calibri" panose="020F0502020204030204" pitchFamily="34" charset="0"/>
              <a:ea typeface="Times New Roman" panose="02020603050405020304" pitchFamily="18" charset="0"/>
              <a:cs typeface="Times New Roman" panose="02020603050405020304" pitchFamily="18" charset="0"/>
            </a:endParaRPr>
          </a:p>
          <a:p>
            <a:pPr indent="449580" algn="just">
              <a:lnSpc>
                <a:spcPct val="115000"/>
              </a:lnSpc>
              <a:spcAft>
                <a:spcPts val="0"/>
              </a:spcAft>
            </a:pPr>
            <a:r>
              <a:rPr lang="kk-KZ" sz="1600" dirty="0">
                <a:latin typeface="Times New Roman" panose="02020603050405020304" pitchFamily="18" charset="0"/>
                <a:ea typeface="Calibri" panose="020F0502020204030204" pitchFamily="34" charset="0"/>
                <a:cs typeface="Times New Roman" panose="02020603050405020304" pitchFamily="18" charset="0"/>
              </a:rPr>
              <a:t> 4. </a:t>
            </a:r>
            <a:r>
              <a:rPr lang="kk-KZ" sz="1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Ата - аналардың өтініші бойынша кезекші топтарды ұйымдастыру-тиісті аумақтардың бас мемлекеттік санитарлық дәрігерлерінің келісімі бойынша жергілікті атқарушы органдардың шешімдері негізінде санитарлық талаптарды сақтай отырып, штаттық режимде оқу-тәрбие қызметін ұйымдастыру нысаны.</a:t>
            </a:r>
            <a:endParaRPr lang="ru-RU" sz="16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3" name="Прямоугольник 2"/>
          <p:cNvSpPr/>
          <p:nvPr/>
        </p:nvSpPr>
        <p:spPr>
          <a:xfrm>
            <a:off x="4611189" y="378824"/>
            <a:ext cx="2636087" cy="307777"/>
          </a:xfrm>
          <a:prstGeom prst="rect">
            <a:avLst/>
          </a:prstGeom>
        </p:spPr>
        <p:txBody>
          <a:bodyPr wrap="square">
            <a:spAutoFit/>
          </a:bodyPr>
          <a:lstStyle/>
          <a:p>
            <a:r>
              <a:rPr lang="kk-KZ" sz="1400" b="1" kern="150" dirty="0">
                <a:latin typeface="Times New Roman" panose="02020603050405020304" pitchFamily="18" charset="0"/>
                <a:ea typeface="Times New Roman" panose="02020603050405020304" pitchFamily="18" charset="0"/>
              </a:rPr>
              <a:t> 1</a:t>
            </a:r>
            <a:r>
              <a:rPr lang="kk-KZ" sz="1400" kern="150" dirty="0">
                <a:latin typeface="Times New Roman" panose="02020603050405020304" pitchFamily="18" charset="0"/>
                <a:ea typeface="Times New Roman" panose="02020603050405020304" pitchFamily="18" charset="0"/>
              </a:rPr>
              <a:t>-</a:t>
            </a:r>
            <a:r>
              <a:rPr lang="kk-KZ" sz="1400" b="1" kern="150" dirty="0">
                <a:latin typeface="Times New Roman" panose="02020603050405020304" pitchFamily="18" charset="0"/>
                <a:ea typeface="Times New Roman" panose="02020603050405020304" pitchFamily="18" charset="0"/>
              </a:rPr>
              <a:t>тарау. Жалпы ережелер</a:t>
            </a:r>
            <a:endParaRPr lang="ru-RU" dirty="0"/>
          </a:p>
        </p:txBody>
      </p:sp>
    </p:spTree>
    <p:extLst>
      <p:ext uri="{BB962C8B-B14F-4D97-AF65-F5344CB8AC3E}">
        <p14:creationId xmlns:p14="http://schemas.microsoft.com/office/powerpoint/2010/main" val="35647446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165566" y="594007"/>
            <a:ext cx="6096000" cy="584775"/>
          </a:xfrm>
          <a:prstGeom prst="rect">
            <a:avLst/>
          </a:prstGeom>
        </p:spPr>
        <p:txBody>
          <a:bodyPr>
            <a:spAutoFit/>
          </a:bodyPr>
          <a:lstStyle/>
          <a:p>
            <a:pPr algn="ctr"/>
            <a:r>
              <a:rPr lang="kk-KZ" sz="1600" b="1" dirty="0">
                <a:latin typeface="Times New Roman" panose="02020603050405020304" pitchFamily="18" charset="0"/>
                <a:ea typeface="Times New Roman" panose="02020603050405020304" pitchFamily="18" charset="0"/>
                <a:cs typeface="Times New Roman" panose="02020603050405020304" pitchFamily="18" charset="0"/>
              </a:rPr>
              <a:t>2- тарау. </a:t>
            </a:r>
            <a:r>
              <a:rPr lang="kk-KZ" sz="1600" b="1" dirty="0" smtClean="0">
                <a:latin typeface="Times New Roman" panose="02020603050405020304" pitchFamily="18" charset="0"/>
                <a:ea typeface="Times New Roman" panose="02020603050405020304" pitchFamily="18" charset="0"/>
                <a:cs typeface="Times New Roman" panose="02020603050405020304" pitchFamily="18" charset="0"/>
              </a:rPr>
              <a:t>Қашықтықтан </a:t>
            </a:r>
            <a:r>
              <a:rPr lang="kk-KZ" sz="1600" b="1" dirty="0">
                <a:latin typeface="Times New Roman" panose="02020603050405020304" pitchFamily="18" charset="0"/>
                <a:ea typeface="Times New Roman" panose="02020603050405020304" pitchFamily="18" charset="0"/>
                <a:cs typeface="Times New Roman" panose="02020603050405020304" pitchFamily="18" charset="0"/>
              </a:rPr>
              <a:t>оқыту форматындағы сабақтарды (консультацияларды) ұйымдастыру тәртібі </a:t>
            </a:r>
            <a:endParaRPr lang="ru-RU" sz="1600" dirty="0">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1310640" y="1306708"/>
            <a:ext cx="10210800" cy="835613"/>
          </a:xfrm>
          <a:prstGeom prst="rect">
            <a:avLst/>
          </a:prstGeom>
        </p:spPr>
        <p:txBody>
          <a:bodyPr wrap="square">
            <a:spAutoFit/>
          </a:bodyPr>
          <a:lstStyle/>
          <a:p>
            <a:pPr indent="450215" algn="just">
              <a:lnSpc>
                <a:spcPct val="115000"/>
              </a:lnSpc>
              <a:spcAft>
                <a:spcPts val="0"/>
              </a:spcAft>
            </a:pPr>
            <a:r>
              <a:rPr lang="kk-KZ" sz="1400" dirty="0">
                <a:latin typeface="Times New Roman" panose="02020603050405020304" pitchFamily="18" charset="0"/>
                <a:ea typeface="Calibri" panose="020F0502020204030204" pitchFamily="34" charset="0"/>
                <a:cs typeface="Times New Roman" panose="02020603050405020304" pitchFamily="18" charset="0"/>
              </a:rPr>
              <a:t>1) Мектеп (шағын орталық болған жағдайда) және мектепке дейінгі ұйым басшыларына ата-аналардың (балалардың заңды өкілдерінің) хабардар болуын қамтамасыз ету және ересек, мектепалды даярлық балаларын қашықтан оқытуды ұйымдастыру (ата-аналардың қалауы бойынша):</a:t>
            </a:r>
            <a:endParaRPr lang="ru-RU" sz="11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4" name="Прямоугольник 3"/>
          <p:cNvSpPr/>
          <p:nvPr/>
        </p:nvSpPr>
        <p:spPr>
          <a:xfrm>
            <a:off x="879566" y="2142321"/>
            <a:ext cx="10668000" cy="2322174"/>
          </a:xfrm>
          <a:prstGeom prst="rect">
            <a:avLst/>
          </a:prstGeom>
        </p:spPr>
        <p:txBody>
          <a:bodyPr wrap="square">
            <a:spAutoFit/>
          </a:bodyPr>
          <a:lstStyle/>
          <a:p>
            <a:pPr indent="450215" algn="just">
              <a:lnSpc>
                <a:spcPct val="115000"/>
              </a:lnSpc>
              <a:spcAft>
                <a:spcPts val="0"/>
              </a:spcAft>
            </a:pPr>
            <a:r>
              <a:rPr lang="kk-KZ" sz="1400" dirty="0">
                <a:latin typeface="Times New Roman" panose="02020603050405020304" pitchFamily="18" charset="0"/>
                <a:ea typeface="Calibri" panose="020F0502020204030204" pitchFamily="34" charset="0"/>
                <a:cs typeface="Times New Roman" panose="02020603050405020304" pitchFamily="18" charset="0"/>
              </a:rPr>
              <a:t>-</a:t>
            </a:r>
            <a:r>
              <a:rPr lang="kk-KZ" sz="1100" dirty="0">
                <a:latin typeface="Calibri" panose="020F0502020204030204" pitchFamily="34" charset="0"/>
                <a:ea typeface="Times New Roman" panose="02020603050405020304" pitchFamily="18" charset="0"/>
                <a:cs typeface="Times New Roman" panose="02020603050405020304" pitchFamily="18" charset="0"/>
              </a:rPr>
              <a:t> </a:t>
            </a:r>
            <a:r>
              <a:rPr lang="kk-KZ" sz="1400" dirty="0">
                <a:latin typeface="Times New Roman" panose="02020603050405020304" pitchFamily="18" charset="0"/>
                <a:ea typeface="Calibri" panose="020F0502020204030204" pitchFamily="34" charset="0"/>
                <a:cs typeface="Times New Roman" panose="02020603050405020304" pitchFamily="18" charset="0"/>
              </a:rPr>
              <a:t>«Сауат ашу негіздері», «Математика негіздері»,«Қоршаған ортамен танысу» бойынша (күніне бір сабақ) педагогтердің қашықтан кіріктірілген сабақ кестесін құруын;  </a:t>
            </a:r>
            <a:endParaRPr lang="ru-RU" sz="11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15000"/>
              </a:lnSpc>
              <a:spcAft>
                <a:spcPts val="0"/>
              </a:spcAft>
            </a:pPr>
            <a:r>
              <a:rPr lang="kk-KZ" sz="1400" dirty="0">
                <a:latin typeface="Times New Roman" panose="02020603050405020304" pitchFamily="18" charset="0"/>
                <a:ea typeface="Calibri" panose="020F0502020204030204" pitchFamily="34" charset="0"/>
                <a:cs typeface="Times New Roman" panose="02020603050405020304" pitchFamily="18" charset="0"/>
              </a:rPr>
              <a:t> - педагогтердің демонстрациялық материалдарды, дидактикалық ойындарды және т. б. кеңінен қолдана отырып,</a:t>
            </a:r>
            <a:r>
              <a:rPr lang="kk-KZ" sz="1400" dirty="0">
                <a:latin typeface="Times New Roman" panose="02020603050405020304" pitchFamily="18" charset="0"/>
                <a:ea typeface="Times New Roman" panose="02020603050405020304" pitchFamily="18" charset="0"/>
                <a:cs typeface="Times New Roman" panose="02020603050405020304" pitchFamily="18" charset="0"/>
              </a:rPr>
              <a:t>ҰОҚ</a:t>
            </a:r>
            <a:r>
              <a:rPr lang="kk-KZ" sz="1400" dirty="0">
                <a:latin typeface="Times New Roman" panose="02020603050405020304" pitchFamily="18" charset="0"/>
                <a:ea typeface="Calibri" panose="020F0502020204030204" pitchFamily="34" charset="0"/>
                <a:cs typeface="Times New Roman" panose="02020603050405020304" pitchFamily="18" charset="0"/>
              </a:rPr>
              <a:t> конспектілерін (оқыту бейнесабақтары) әзірлеуін;</a:t>
            </a:r>
            <a:endParaRPr lang="ru-RU" sz="11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15000"/>
              </a:lnSpc>
              <a:spcAft>
                <a:spcPts val="0"/>
              </a:spcAft>
            </a:pPr>
            <a:r>
              <a:rPr lang="kk-KZ" sz="1400" dirty="0">
                <a:latin typeface="Times New Roman" panose="02020603050405020304" pitchFamily="18" charset="0"/>
                <a:ea typeface="Calibri" panose="020F0502020204030204" pitchFamily="34" charset="0"/>
                <a:cs typeface="Times New Roman" panose="02020603050405020304" pitchFamily="18" charset="0"/>
              </a:rPr>
              <a:t>- ересек, мектепалды даярлық (топтары) сыныптарының педагогтері әлеуметтік желілерде (WhatsApp</a:t>
            </a:r>
            <a:r>
              <a:rPr lang="kk-KZ" sz="1400" kern="100" dirty="0">
                <a:latin typeface="Times New Roman" panose="02020603050405020304" pitchFamily="18" charset="0"/>
                <a:ea typeface="SimSun" panose="02010600030101010101" pitchFamily="2" charset="-122"/>
                <a:cs typeface="Times New Roman" panose="02020603050405020304" pitchFamily="18" charset="0"/>
              </a:rPr>
              <a:t>, </a:t>
            </a:r>
            <a:r>
              <a:rPr lang="kk-KZ" sz="1400" dirty="0">
                <a:latin typeface="Times New Roman" panose="02020603050405020304" pitchFamily="18" charset="0"/>
                <a:ea typeface="Calibri" panose="020F0502020204030204" pitchFamily="34" charset="0"/>
                <a:cs typeface="Times New Roman" panose="02020603050405020304" pitchFamily="18" charset="0"/>
              </a:rPr>
              <a:t>Facebook, Instagram және т.б.) топтар құрады, жас топтарын ескере отырып, бейнесабақтар, мультфильмдер, аудио-ертегілер орналастырылады;</a:t>
            </a:r>
            <a:endParaRPr lang="ru-RU" sz="11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15000"/>
              </a:lnSpc>
              <a:spcAft>
                <a:spcPts val="0"/>
              </a:spcAft>
            </a:pPr>
            <a:r>
              <a:rPr lang="kk-KZ" sz="1400" dirty="0">
                <a:latin typeface="Times New Roman" panose="02020603050405020304" pitchFamily="18" charset="0"/>
                <a:ea typeface="Calibri" panose="020F0502020204030204" pitchFamily="34" charset="0"/>
                <a:cs typeface="Times New Roman" panose="02020603050405020304" pitchFamily="18" charset="0"/>
              </a:rPr>
              <a:t>- ата-аналар сабақ барысында, баланың сабақты қабылдауы туралы және т. б. барлық сұрақтарды нақтылау үшін кері байланыс арқылы ата-аналармен өзара іс-қимылды қамтамасыз ету;</a:t>
            </a:r>
            <a:endParaRPr lang="ru-RU" sz="11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15000"/>
              </a:lnSpc>
              <a:spcAft>
                <a:spcPts val="0"/>
              </a:spcAft>
            </a:pPr>
            <a:r>
              <a:rPr lang="kk-KZ" sz="1400" dirty="0">
                <a:latin typeface="Times New Roman" panose="02020603050405020304" pitchFamily="18" charset="0"/>
                <a:ea typeface="Calibri" panose="020F0502020204030204" pitchFamily="34" charset="0"/>
                <a:cs typeface="Times New Roman" panose="02020603050405020304" pitchFamily="18" charset="0"/>
              </a:rPr>
              <a:t>- топтардың, сыныптардың контингентін бекіту, кестені, жұмыс кестесін, күн тәртібін жасау;</a:t>
            </a:r>
            <a:endParaRPr lang="ru-RU" sz="11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5" name="Прямоугольник 4"/>
          <p:cNvSpPr/>
          <p:nvPr/>
        </p:nvSpPr>
        <p:spPr>
          <a:xfrm>
            <a:off x="997130" y="4464495"/>
            <a:ext cx="10772503" cy="1083374"/>
          </a:xfrm>
          <a:prstGeom prst="rect">
            <a:avLst/>
          </a:prstGeom>
        </p:spPr>
        <p:txBody>
          <a:bodyPr wrap="square">
            <a:spAutoFit/>
          </a:bodyPr>
          <a:lstStyle/>
          <a:p>
            <a:pPr indent="450215">
              <a:lnSpc>
                <a:spcPct val="115000"/>
              </a:lnSpc>
              <a:spcAft>
                <a:spcPts val="0"/>
              </a:spcAft>
            </a:pPr>
            <a:r>
              <a:rPr lang="kk-KZ" sz="1400" smtClean="0">
                <a:latin typeface="Times New Roman" panose="02020603050405020304" pitchFamily="18" charset="0"/>
                <a:ea typeface="Calibri" panose="020F0502020204030204" pitchFamily="34" charset="0"/>
                <a:cs typeface="Times New Roman" panose="02020603050405020304" pitchFamily="18" charset="0"/>
              </a:rPr>
              <a:t>2) Басшының орынбасарлары, әдіскерлер:</a:t>
            </a:r>
            <a:endParaRPr lang="ru-RU" sz="1100" smtClean="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15000"/>
              </a:lnSpc>
              <a:spcAft>
                <a:spcPts val="0"/>
              </a:spcAft>
            </a:pPr>
            <a:r>
              <a:rPr lang="kk-KZ" sz="1400" smtClean="0">
                <a:latin typeface="Times New Roman" panose="02020603050405020304" pitchFamily="18" charset="0"/>
                <a:ea typeface="Calibri" panose="020F0502020204030204" pitchFamily="34" charset="0"/>
                <a:cs typeface="Times New Roman" panose="02020603050405020304" pitchFamily="18" charset="0"/>
              </a:rPr>
              <a:t>- мектепалды жастағы балалардың мектепке дейінгі тәрбие мен оқытудың үлгілік оқу бағдарламасын меңгеруіне бағытталған қашықтықтан оқытуды ұйымдастырады;</a:t>
            </a:r>
            <a:endParaRPr lang="ru-RU" sz="1100" smtClean="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15000"/>
              </a:lnSpc>
              <a:spcAft>
                <a:spcPts val="0"/>
              </a:spcAft>
            </a:pPr>
            <a:r>
              <a:rPr lang="kk-KZ" sz="1400" smtClean="0">
                <a:latin typeface="Times New Roman" panose="02020603050405020304" pitchFamily="18" charset="0"/>
                <a:ea typeface="Calibri" panose="020F0502020204030204" pitchFamily="34" charset="0"/>
                <a:cs typeface="Times New Roman" panose="02020603050405020304" pitchFamily="18" charset="0"/>
              </a:rPr>
              <a:t>- педагогтармен бірге ересек топ, мектепалды жастағы балаларды қашықтықтан оқытуды қамтамасыз етеді;</a:t>
            </a:r>
            <a:endParaRPr lang="ru-RU" sz="11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6" name="Прямоугольник 5"/>
          <p:cNvSpPr/>
          <p:nvPr/>
        </p:nvSpPr>
        <p:spPr>
          <a:xfrm>
            <a:off x="997130" y="5547869"/>
            <a:ext cx="6096000" cy="587853"/>
          </a:xfrm>
          <a:prstGeom prst="rect">
            <a:avLst/>
          </a:prstGeom>
        </p:spPr>
        <p:txBody>
          <a:bodyPr>
            <a:spAutoFit/>
          </a:bodyPr>
          <a:lstStyle/>
          <a:p>
            <a:pPr indent="449580" algn="just">
              <a:lnSpc>
                <a:spcPct val="115000"/>
              </a:lnSpc>
              <a:spcAft>
                <a:spcPts val="0"/>
              </a:spcAft>
            </a:pPr>
            <a:r>
              <a:rPr lang="kk-KZ" sz="1400" spc="-100" dirty="0">
                <a:latin typeface="Times New Roman" panose="02020603050405020304" pitchFamily="18" charset="0"/>
                <a:ea typeface="Calibri" panose="020F0502020204030204" pitchFamily="34" charset="0"/>
                <a:cs typeface="Times New Roman" panose="02020603050405020304" pitchFamily="18" charset="0"/>
              </a:rPr>
              <a:t>- </a:t>
            </a:r>
            <a:r>
              <a:rPr lang="kk-KZ" sz="1400" dirty="0">
                <a:latin typeface="Times New Roman" panose="02020603050405020304" pitchFamily="18" charset="0"/>
                <a:ea typeface="Times New Roman" panose="02020603050405020304" pitchFamily="18" charset="0"/>
                <a:cs typeface="Times New Roman" panose="02020603050405020304" pitchFamily="18" charset="0"/>
              </a:rPr>
              <a:t>ҰОҚ</a:t>
            </a:r>
            <a:r>
              <a:rPr lang="kk-KZ" sz="1400" spc="-100" dirty="0">
                <a:latin typeface="Times New Roman" panose="02020603050405020304" pitchFamily="18" charset="0"/>
                <a:ea typeface="Calibri" panose="020F0502020204030204" pitchFamily="34" charset="0"/>
                <a:cs typeface="Times New Roman" panose="02020603050405020304" pitchFamily="18" charset="0"/>
              </a:rPr>
              <a:t> кестесін құрады; </a:t>
            </a:r>
            <a:endParaRPr lang="ru-RU" sz="1100" dirty="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0"/>
              </a:spcAft>
            </a:pPr>
            <a:r>
              <a:rPr lang="kk-KZ" sz="1400" dirty="0">
                <a:latin typeface="Times New Roman" panose="02020603050405020304" pitchFamily="18" charset="0"/>
                <a:ea typeface="Times New Roman" panose="02020603050405020304" pitchFamily="18" charset="0"/>
                <a:cs typeface="Times New Roman" panose="02020603050405020304" pitchFamily="18" charset="0"/>
              </a:rPr>
              <a:t>          - педагогтардың қызметін ұйымдастырады;</a:t>
            </a:r>
            <a:endParaRPr lang="ru-RU" sz="11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430418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859280" y="292202"/>
            <a:ext cx="10054046" cy="1298817"/>
          </a:xfrm>
          <a:prstGeom prst="rect">
            <a:avLst/>
          </a:prstGeom>
        </p:spPr>
        <p:txBody>
          <a:bodyPr wrap="square">
            <a:spAutoFit/>
          </a:bodyPr>
          <a:lstStyle/>
          <a:p>
            <a:pPr indent="449580" algn="just">
              <a:spcAft>
                <a:spcPts val="0"/>
              </a:spcAft>
            </a:pPr>
            <a:r>
              <a:rPr lang="kk-KZ" sz="1400" dirty="0">
                <a:latin typeface="Times New Roman" panose="02020603050405020304" pitchFamily="18" charset="0"/>
                <a:ea typeface="Calibri" panose="020F0502020204030204" pitchFamily="34" charset="0"/>
                <a:cs typeface="Times New Roman" panose="02020603050405020304" pitchFamily="18" charset="0"/>
              </a:rPr>
              <a:t>3) Педагогтар:</a:t>
            </a:r>
            <a:endParaRPr lang="ru-RU" sz="1100" dirty="0">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15000"/>
              </a:lnSpc>
              <a:spcAft>
                <a:spcPts val="0"/>
              </a:spcAft>
            </a:pPr>
            <a:r>
              <a:rPr lang="kk-KZ" sz="1400" dirty="0" smtClean="0">
                <a:latin typeface="Times New Roman" panose="02020603050405020304" pitchFamily="18" charset="0"/>
                <a:ea typeface="Calibri" panose="020F0502020204030204" pitchFamily="34" charset="0"/>
                <a:cs typeface="Times New Roman" panose="02020603050405020304" pitchFamily="18" charset="0"/>
              </a:rPr>
              <a:t>- </a:t>
            </a:r>
            <a:r>
              <a:rPr lang="kk-KZ" sz="1400" dirty="0">
                <a:latin typeface="Times New Roman" panose="02020603050405020304" pitchFamily="18" charset="0"/>
                <a:ea typeface="Calibri" panose="020F0502020204030204" pitchFamily="34" charset="0"/>
                <a:cs typeface="Times New Roman" panose="02020603050405020304" pitchFamily="18" charset="0"/>
              </a:rPr>
              <a:t>бекітілген оқу кестесіне сәйкес қашықтықтан ұйымдастырылған оқу қызметін өткізеді;</a:t>
            </a:r>
            <a:endParaRPr lang="ru-RU" sz="1100" dirty="0">
              <a:latin typeface="Calibri" panose="020F0502020204030204" pitchFamily="34" charset="0"/>
              <a:ea typeface="Times New Roman" panose="02020603050405020304" pitchFamily="18" charset="0"/>
              <a:cs typeface="Times New Roman" panose="02020603050405020304" pitchFamily="18" charset="0"/>
            </a:endParaRPr>
          </a:p>
          <a:p>
            <a:pPr indent="449580" algn="just">
              <a:lnSpc>
                <a:spcPct val="115000"/>
              </a:lnSpc>
              <a:spcAft>
                <a:spcPts val="0"/>
              </a:spcAft>
            </a:pPr>
            <a:r>
              <a:rPr lang="kk-KZ" sz="1400" dirty="0">
                <a:latin typeface="Times New Roman" panose="02020603050405020304" pitchFamily="18" charset="0"/>
                <a:ea typeface="Calibri" panose="020F0502020204030204" pitchFamily="34" charset="0"/>
                <a:cs typeface="Times New Roman" panose="02020603050405020304" pitchFamily="18" charset="0"/>
              </a:rPr>
              <a:t>- топтың тәрбиеленушілері (кіші және мектепке дейінгі соның ішінде ерекше білімді қажет ететен балалар) мен ата-аналармен жеке кеңестерді жүргізеді;</a:t>
            </a:r>
            <a:endParaRPr lang="ru-RU" sz="11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15000"/>
              </a:lnSpc>
              <a:spcAft>
                <a:spcPts val="0"/>
              </a:spcAft>
            </a:pPr>
            <a:r>
              <a:rPr lang="kk-KZ" sz="1400" dirty="0">
                <a:latin typeface="Times New Roman" panose="02020603050405020304" pitchFamily="18" charset="0"/>
                <a:ea typeface="Calibri" panose="020F0502020204030204" pitchFamily="34" charset="0"/>
                <a:cs typeface="Times New Roman" panose="02020603050405020304" pitchFamily="18" charset="0"/>
              </a:rPr>
              <a:t> - қашықтықтан оқытудың барлық қатысушыларымен кері байланысты қамтамасыз етеді. </a:t>
            </a:r>
            <a:endParaRPr lang="ru-RU" sz="11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3" name="Прямоугольник 2"/>
          <p:cNvSpPr/>
          <p:nvPr/>
        </p:nvSpPr>
        <p:spPr>
          <a:xfrm>
            <a:off x="1859279" y="1591019"/>
            <a:ext cx="9740537" cy="835613"/>
          </a:xfrm>
          <a:prstGeom prst="rect">
            <a:avLst/>
          </a:prstGeom>
        </p:spPr>
        <p:txBody>
          <a:bodyPr wrap="square">
            <a:spAutoFit/>
          </a:bodyPr>
          <a:lstStyle/>
          <a:p>
            <a:pPr>
              <a:lnSpc>
                <a:spcPct val="115000"/>
              </a:lnSpc>
              <a:spcAft>
                <a:spcPts val="0"/>
              </a:spcAft>
            </a:pPr>
            <a:r>
              <a:rPr lang="kk-KZ" sz="1400" b="1" spc="-100" dirty="0" smtClean="0">
                <a:latin typeface="Times New Roman" panose="02020603050405020304" pitchFamily="18" charset="0"/>
                <a:ea typeface="Calibri" panose="020F0502020204030204" pitchFamily="34" charset="0"/>
                <a:cs typeface="Times New Roman" panose="02020603050405020304" pitchFamily="18" charset="0"/>
              </a:rPr>
              <a:t>4. </a:t>
            </a:r>
            <a:r>
              <a:rPr lang="kk-KZ" sz="1400" b="1" i="1" spc="-100" dirty="0">
                <a:latin typeface="Times New Roman" panose="02020603050405020304" pitchFamily="18" charset="0"/>
                <a:ea typeface="Calibri" panose="020F0502020204030204" pitchFamily="34" charset="0"/>
                <a:cs typeface="Times New Roman" panose="02020603050405020304" pitchFamily="18" charset="0"/>
              </a:rPr>
              <a:t>Қ</a:t>
            </a:r>
            <a:r>
              <a:rPr lang="kk-KZ" sz="1400" b="1" i="1" dirty="0">
                <a:latin typeface="Times New Roman" panose="02020603050405020304" pitchFamily="18" charset="0"/>
                <a:ea typeface="Calibri" panose="020F0502020204030204" pitchFamily="34" charset="0"/>
                <a:cs typeface="Times New Roman" panose="02020603050405020304" pitchFamily="18" charset="0"/>
              </a:rPr>
              <a:t>ашық </a:t>
            </a:r>
            <a:r>
              <a:rPr lang="kk-KZ" sz="1400" b="1" i="1" spc="-100" dirty="0">
                <a:latin typeface="Times New Roman" panose="02020603050405020304" pitchFamily="18" charset="0"/>
                <a:ea typeface="Calibri" panose="020F0502020204030204" pitchFamily="34" charset="0"/>
                <a:cs typeface="Times New Roman" panose="02020603050405020304" pitchFamily="18" charset="0"/>
              </a:rPr>
              <a:t>форматтағы </a:t>
            </a:r>
            <a:r>
              <a:rPr lang="kk-KZ" sz="1400" b="1" i="1" dirty="0">
                <a:latin typeface="Times New Roman" panose="02020603050405020304" pitchFamily="18" charset="0"/>
                <a:ea typeface="Times New Roman" panose="02020603050405020304" pitchFamily="18" charset="0"/>
                <a:cs typeface="Times New Roman" panose="02020603050405020304" pitchFamily="18" charset="0"/>
              </a:rPr>
              <a:t>ұйымдастырылған оқу қызметтеріне</a:t>
            </a:r>
            <a:r>
              <a:rPr lang="kk-KZ" sz="1400" b="1" i="1" spc="-100" dirty="0">
                <a:latin typeface="Times New Roman" panose="02020603050405020304" pitchFamily="18" charset="0"/>
                <a:ea typeface="Calibri" panose="020F0502020204030204" pitchFamily="34" charset="0"/>
                <a:cs typeface="Times New Roman" panose="02020603050405020304" pitchFamily="18" charset="0"/>
              </a:rPr>
              <a:t> </a:t>
            </a:r>
            <a:r>
              <a:rPr lang="kk-KZ" sz="1400" b="1" i="1" spc="-100" dirty="0" smtClean="0">
                <a:latin typeface="Times New Roman" panose="02020603050405020304" pitchFamily="18" charset="0"/>
                <a:ea typeface="Calibri" panose="020F0502020204030204" pitchFamily="34" charset="0"/>
                <a:cs typeface="Times New Roman" panose="02020603050405020304" pitchFamily="18" charset="0"/>
              </a:rPr>
              <a:t>ұсынымдар</a:t>
            </a:r>
            <a:r>
              <a:rPr lang="kk-KZ" sz="1400" b="1" spc="-100" dirty="0" smtClean="0">
                <a:latin typeface="Times New Roman" panose="02020603050405020304" pitchFamily="18" charset="0"/>
                <a:ea typeface="Calibri" panose="020F0502020204030204" pitchFamily="34" charset="0"/>
                <a:cs typeface="Times New Roman" panose="02020603050405020304" pitchFamily="18" charset="0"/>
              </a:rPr>
              <a:t>:</a:t>
            </a:r>
            <a:endParaRPr lang="ru-RU" sz="1100" b="1" dirty="0" smtClean="0">
              <a:latin typeface="Calibri" panose="020F0502020204030204" pitchFamily="34" charset="0"/>
              <a:ea typeface="Times New Roman" panose="02020603050405020304" pitchFamily="18" charset="0"/>
              <a:cs typeface="Times New Roman" panose="02020603050405020304" pitchFamily="18" charset="0"/>
            </a:endParaRPr>
          </a:p>
          <a:p>
            <a:pPr indent="449580" algn="just">
              <a:lnSpc>
                <a:spcPct val="115000"/>
              </a:lnSpc>
              <a:spcAft>
                <a:spcPts val="0"/>
              </a:spcAft>
            </a:pPr>
            <a:r>
              <a:rPr lang="kk-KZ" sz="1400" spc="-100" dirty="0">
                <a:latin typeface="Times New Roman" panose="02020603050405020304" pitchFamily="18" charset="0"/>
                <a:ea typeface="Calibri" panose="020F0502020204030204" pitchFamily="34" charset="0"/>
                <a:cs typeface="Times New Roman" panose="02020603050405020304" pitchFamily="18" charset="0"/>
              </a:rPr>
              <a:t>-</a:t>
            </a:r>
            <a:r>
              <a:rPr lang="kk-KZ" sz="1400" spc="-100" dirty="0" smtClean="0">
                <a:latin typeface="Times New Roman" panose="02020603050405020304" pitchFamily="18" charset="0"/>
                <a:ea typeface="Calibri" panose="020F0502020204030204" pitchFamily="34" charset="0"/>
                <a:cs typeface="Times New Roman" panose="02020603050405020304" pitchFamily="18" charset="0"/>
              </a:rPr>
              <a:t>Ересек, мектепалды тобы мен сыныптарында Санитариялық қағидаларға сәйкес 15 минуттан артық емес қашықтан форматта </a:t>
            </a:r>
            <a:r>
              <a:rPr lang="kk-KZ" sz="1400" spc="-100" dirty="0">
                <a:latin typeface="Times New Roman" panose="02020603050405020304" pitchFamily="18" charset="0"/>
                <a:ea typeface="Calibri" panose="020F0502020204030204" pitchFamily="34" charset="0"/>
                <a:cs typeface="Times New Roman" panose="02020603050405020304" pitchFamily="18" charset="0"/>
              </a:rPr>
              <a:t> </a:t>
            </a:r>
            <a:r>
              <a:rPr lang="kk-KZ" sz="1400" spc="-100" dirty="0" smtClean="0">
                <a:latin typeface="Times New Roman" panose="02020603050405020304" pitchFamily="18" charset="0"/>
                <a:ea typeface="Calibri" panose="020F0502020204030204" pitchFamily="34" charset="0"/>
                <a:cs typeface="Times New Roman" panose="02020603050405020304" pitchFamily="18" charset="0"/>
              </a:rPr>
              <a:t>ҰОҚ  жүргізеді.</a:t>
            </a:r>
            <a:endParaRPr lang="ru-RU" sz="11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4" name="Прямоугольник 3"/>
          <p:cNvSpPr/>
          <p:nvPr/>
        </p:nvSpPr>
        <p:spPr>
          <a:xfrm>
            <a:off x="1245326" y="2426632"/>
            <a:ext cx="9753600" cy="835613"/>
          </a:xfrm>
          <a:prstGeom prst="rect">
            <a:avLst/>
          </a:prstGeom>
        </p:spPr>
        <p:txBody>
          <a:bodyPr wrap="square">
            <a:spAutoFit/>
          </a:bodyPr>
          <a:lstStyle/>
          <a:p>
            <a:pPr indent="450215" algn="just">
              <a:lnSpc>
                <a:spcPct val="115000"/>
              </a:lnSpc>
              <a:spcAft>
                <a:spcPts val="0"/>
              </a:spcAft>
            </a:pPr>
            <a:r>
              <a:rPr lang="kk-KZ" sz="1400" dirty="0">
                <a:solidFill>
                  <a:srgbClr val="111111"/>
                </a:solidFill>
                <a:latin typeface="Times New Roman" panose="02020603050405020304" pitchFamily="18" charset="0"/>
                <a:ea typeface="Times New Roman" panose="02020603050405020304" pitchFamily="18" charset="0"/>
                <a:cs typeface="Times New Roman" panose="02020603050405020304" pitchFamily="18" charset="0"/>
              </a:rPr>
              <a:t>- Білім беру </a:t>
            </a:r>
            <a:r>
              <a:rPr lang="kk-KZ" sz="1400" b="1" dirty="0">
                <a:solidFill>
                  <a:srgbClr val="111111"/>
                </a:solidFill>
                <a:latin typeface="Times New Roman" panose="02020603050405020304" pitchFamily="18" charset="0"/>
                <a:ea typeface="Times New Roman" panose="02020603050405020304" pitchFamily="18" charset="0"/>
                <a:cs typeface="Times New Roman" panose="02020603050405020304" pitchFamily="18" charset="0"/>
              </a:rPr>
              <a:t>Оnline.edu.kz</a:t>
            </a:r>
            <a:r>
              <a:rPr lang="kk-KZ" sz="1400" dirty="0">
                <a:solidFill>
                  <a:srgbClr val="111111"/>
                </a:solidFill>
                <a:latin typeface="Times New Roman" panose="02020603050405020304" pitchFamily="18" charset="0"/>
                <a:ea typeface="Times New Roman" panose="02020603050405020304" pitchFamily="18" charset="0"/>
                <a:cs typeface="Times New Roman" panose="02020603050405020304" pitchFamily="18" charset="0"/>
              </a:rPr>
              <a:t> платформасында ашылған парақшасында жас топтарын ескере отырып, бейне-сабақтар, мультфильмдер, аудио-ертегілер үлгілері, сондай-ақ мектепалды топтар мен сыныптарға арналған бейне-сабақтар үлгілері орналастырылған.</a:t>
            </a:r>
            <a:endParaRPr lang="ru-RU" sz="11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5" name="Прямоугольник 4"/>
          <p:cNvSpPr/>
          <p:nvPr/>
        </p:nvSpPr>
        <p:spPr>
          <a:xfrm>
            <a:off x="3584479" y="3258954"/>
            <a:ext cx="5023042" cy="340093"/>
          </a:xfrm>
          <a:prstGeom prst="rect">
            <a:avLst/>
          </a:prstGeom>
        </p:spPr>
        <p:txBody>
          <a:bodyPr wrap="none">
            <a:spAutoFit/>
          </a:bodyPr>
          <a:lstStyle/>
          <a:p>
            <a:pPr indent="449580" algn="ctr">
              <a:lnSpc>
                <a:spcPct val="115000"/>
              </a:lnSpc>
              <a:spcAft>
                <a:spcPts val="0"/>
              </a:spcAft>
            </a:pPr>
            <a:r>
              <a:rPr lang="kk-KZ" sz="1400" b="1" dirty="0">
                <a:latin typeface="Times New Roman" panose="02020603050405020304" pitchFamily="18" charset="0"/>
                <a:ea typeface="Times New Roman" panose="02020603050405020304" pitchFamily="18" charset="0"/>
              </a:rPr>
              <a:t>3 - тарау. </a:t>
            </a:r>
            <a:r>
              <a:rPr lang="kk-KZ" sz="1400" b="1" dirty="0" smtClean="0">
                <a:latin typeface="Times New Roman" panose="02020603050405020304" pitchFamily="18" charset="0"/>
                <a:ea typeface="Times New Roman" panose="02020603050405020304" pitchFamily="18" charset="0"/>
              </a:rPr>
              <a:t> </a:t>
            </a:r>
            <a:r>
              <a:rPr lang="kk-KZ" sz="1400" b="1" dirty="0" smtClean="0">
                <a:latin typeface="Times New Roman" panose="02020603050405020304" pitchFamily="18" charset="0"/>
                <a:ea typeface="Times New Roman" panose="02020603050405020304" pitchFamily="18" charset="0"/>
                <a:cs typeface="Times New Roman" panose="02020603050405020304" pitchFamily="18" charset="0"/>
              </a:rPr>
              <a:t>Кезекші </a:t>
            </a:r>
            <a:r>
              <a:rPr lang="kk-KZ" sz="1400" b="1" dirty="0">
                <a:latin typeface="Times New Roman" panose="02020603050405020304" pitchFamily="18" charset="0"/>
                <a:ea typeface="Times New Roman" panose="02020603050405020304" pitchFamily="18" charset="0"/>
                <a:cs typeface="Times New Roman" panose="02020603050405020304" pitchFamily="18" charset="0"/>
              </a:rPr>
              <a:t>топтардың жұмысын ұйымдастыру</a:t>
            </a:r>
            <a:endParaRPr lang="ru-RU" sz="11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6" name="Прямоугольник 5"/>
          <p:cNvSpPr/>
          <p:nvPr/>
        </p:nvSpPr>
        <p:spPr>
          <a:xfrm>
            <a:off x="1245326" y="3599047"/>
            <a:ext cx="10354490" cy="2569934"/>
          </a:xfrm>
          <a:prstGeom prst="rect">
            <a:avLst/>
          </a:prstGeom>
        </p:spPr>
        <p:txBody>
          <a:bodyPr wrap="square">
            <a:spAutoFit/>
          </a:bodyPr>
          <a:lstStyle/>
          <a:p>
            <a:pPr indent="449580" algn="just">
              <a:lnSpc>
                <a:spcPct val="115000"/>
              </a:lnSpc>
              <a:spcAft>
                <a:spcPts val="0"/>
              </a:spcAft>
            </a:pPr>
            <a:r>
              <a:rPr lang="kk-KZ" sz="1400" dirty="0">
                <a:solidFill>
                  <a:srgbClr val="111111"/>
                </a:solidFill>
                <a:latin typeface="Times New Roman" panose="02020603050405020304" pitchFamily="18" charset="0"/>
                <a:ea typeface="Times New Roman" panose="02020603050405020304" pitchFamily="18" charset="0"/>
                <a:cs typeface="Times New Roman" panose="02020603050405020304" pitchFamily="18" charset="0"/>
              </a:rPr>
              <a:t>Кезекші топтардың жұмысы санитарлық талаптарды қатаң сақтаған жағдайда, оның ішінде осы тәртіпке сәйкес ата-аналардың (балалардың заңды өкілдерінің) өтініштері негізінде жүзеге асырылады. Өтініштер электрондық нысанда қолжетімді құралдар арқылы қабылданады </a:t>
            </a:r>
            <a:r>
              <a:rPr lang="kk-KZ" sz="1400" dirty="0">
                <a:latin typeface="Times New Roman" panose="02020603050405020304" pitchFamily="18" charset="0"/>
                <a:ea typeface="Times New Roman" panose="02020603050405020304" pitchFamily="18" charset="0"/>
                <a:cs typeface="Times New Roman" panose="02020603050405020304" pitchFamily="18" charset="0"/>
              </a:rPr>
              <a:t>(1-қосымша).</a:t>
            </a:r>
            <a:endParaRPr lang="ru-RU" sz="1100" dirty="0">
              <a:latin typeface="Calibri" panose="020F0502020204030204" pitchFamily="34" charset="0"/>
              <a:ea typeface="Times New Roman" panose="02020603050405020304" pitchFamily="18" charset="0"/>
              <a:cs typeface="Times New Roman" panose="02020603050405020304" pitchFamily="18" charset="0"/>
            </a:endParaRPr>
          </a:p>
          <a:p>
            <a:pPr indent="449580" algn="just">
              <a:lnSpc>
                <a:spcPct val="115000"/>
              </a:lnSpc>
              <a:spcAft>
                <a:spcPts val="0"/>
              </a:spcAft>
            </a:pPr>
            <a:r>
              <a:rPr lang="kk-KZ" sz="1400" dirty="0">
                <a:solidFill>
                  <a:srgbClr val="111111"/>
                </a:solidFill>
                <a:latin typeface="Times New Roman" panose="02020603050405020304" pitchFamily="18" charset="0"/>
                <a:ea typeface="Times New Roman" panose="02020603050405020304" pitchFamily="18" charset="0"/>
                <a:cs typeface="Times New Roman" panose="02020603050405020304" pitchFamily="18" charset="0"/>
              </a:rPr>
              <a:t>Кезекші топқа баруға ниет білдірген жағдайда балалардың ата-аналары немесе заңды өкілдері мектепке дейінгі ұйым басшысының атына өз ниеті туралы өтініш жазады және оны қол жетімді байланыс құралдары арқылы тәрбиешіге жібереді.</a:t>
            </a:r>
            <a:endParaRPr lang="ru-RU" sz="1100" dirty="0">
              <a:latin typeface="Calibri" panose="020F0502020204030204" pitchFamily="34" charset="0"/>
              <a:ea typeface="Times New Roman" panose="02020603050405020304" pitchFamily="18" charset="0"/>
              <a:cs typeface="Times New Roman" panose="02020603050405020304" pitchFamily="18" charset="0"/>
            </a:endParaRPr>
          </a:p>
          <a:p>
            <a:pPr indent="449580" algn="just">
              <a:lnSpc>
                <a:spcPct val="115000"/>
              </a:lnSpc>
              <a:spcAft>
                <a:spcPts val="0"/>
              </a:spcAft>
            </a:pPr>
            <a:r>
              <a:rPr lang="kk-KZ" sz="1400" dirty="0">
                <a:solidFill>
                  <a:srgbClr val="111111"/>
                </a:solidFill>
                <a:latin typeface="Times New Roman" panose="02020603050405020304" pitchFamily="18" charset="0"/>
                <a:ea typeface="Times New Roman" panose="02020603050405020304" pitchFamily="18" charset="0"/>
                <a:cs typeface="Times New Roman" panose="02020603050405020304" pitchFamily="18" charset="0"/>
              </a:rPr>
              <a:t>Тәрбиеші өтінішті әкімшілікке береді. </a:t>
            </a:r>
            <a:endParaRPr lang="ru-RU" sz="1100" dirty="0">
              <a:latin typeface="Calibri" panose="020F0502020204030204" pitchFamily="34" charset="0"/>
              <a:ea typeface="Times New Roman" panose="02020603050405020304" pitchFamily="18" charset="0"/>
              <a:cs typeface="Times New Roman" panose="02020603050405020304" pitchFamily="18" charset="0"/>
            </a:endParaRPr>
          </a:p>
          <a:p>
            <a:pPr indent="449580" algn="just">
              <a:lnSpc>
                <a:spcPct val="115000"/>
              </a:lnSpc>
              <a:spcAft>
                <a:spcPts val="0"/>
              </a:spcAft>
            </a:pPr>
            <a:r>
              <a:rPr lang="kk-KZ" sz="1400" dirty="0">
                <a:solidFill>
                  <a:srgbClr val="111111"/>
                </a:solidFill>
                <a:latin typeface="Times New Roman" panose="02020603050405020304" pitchFamily="18" charset="0"/>
                <a:ea typeface="Times New Roman" panose="02020603050405020304" pitchFamily="18" charset="0"/>
                <a:cs typeface="Times New Roman" panose="02020603050405020304" pitchFamily="18" charset="0"/>
              </a:rPr>
              <a:t>Мектепке дейінгі ұйымның әкімшілігі тәрбиешілерден берілген өтініштер негізінде 15 балаға дейінгі кезекші топтарды құрады.</a:t>
            </a:r>
            <a:endParaRPr lang="ru-RU" sz="1100" dirty="0">
              <a:latin typeface="Calibri" panose="020F0502020204030204" pitchFamily="34" charset="0"/>
              <a:ea typeface="Times New Roman" panose="02020603050405020304" pitchFamily="18" charset="0"/>
              <a:cs typeface="Times New Roman" panose="02020603050405020304" pitchFamily="18" charset="0"/>
            </a:endParaRPr>
          </a:p>
          <a:p>
            <a:pPr indent="449580" algn="just">
              <a:lnSpc>
                <a:spcPct val="115000"/>
              </a:lnSpc>
              <a:spcAft>
                <a:spcPts val="0"/>
              </a:spcAft>
            </a:pPr>
            <a:r>
              <a:rPr lang="kk-KZ" sz="1400" dirty="0">
                <a:solidFill>
                  <a:srgbClr val="111111"/>
                </a:solidFill>
                <a:latin typeface="Times New Roman" panose="02020603050405020304" pitchFamily="18" charset="0"/>
                <a:ea typeface="Times New Roman" panose="02020603050405020304" pitchFamily="18" charset="0"/>
                <a:cs typeface="Times New Roman" panose="02020603050405020304" pitchFamily="18" charset="0"/>
              </a:rPr>
              <a:t>Кезекші топтардың контингенті, кестесі, жұмыс кестесі, педагогикалық құрамы педагогикалық кеңестің отырысында бекітіледі, қажет болған жағдайда өзгерістер енгізіледі.</a:t>
            </a:r>
            <a:endParaRPr lang="ru-RU" sz="1100" dirty="0">
              <a:latin typeface="Calibri" panose="020F0502020204030204" pitchFamily="34" charset="0"/>
              <a:ea typeface="Times New Roman" panose="02020603050405020304" pitchFamily="18" charset="0"/>
              <a:cs typeface="Times New Roman" panose="02020603050405020304" pitchFamily="18" charset="0"/>
            </a:endParaRPr>
          </a:p>
          <a:p>
            <a:pPr indent="449580" algn="just">
              <a:lnSpc>
                <a:spcPct val="115000"/>
              </a:lnSpc>
              <a:spcAft>
                <a:spcPts val="0"/>
              </a:spcAft>
            </a:pPr>
            <a:r>
              <a:rPr lang="kk-KZ" sz="1400" dirty="0">
                <a:solidFill>
                  <a:srgbClr val="111111"/>
                </a:solidFill>
                <a:latin typeface="Times New Roman" panose="02020603050405020304" pitchFamily="18" charset="0"/>
                <a:ea typeface="Times New Roman" panose="02020603050405020304" pitchFamily="18" charset="0"/>
                <a:cs typeface="Times New Roman" panose="02020603050405020304" pitchFamily="18" charset="0"/>
              </a:rPr>
              <a:t> Кезекші топтардағы білім беру процесі мектепке дейінгі ұйымның бекітілген жоспарына сәйкес жүзеге асырылады.</a:t>
            </a:r>
            <a:endParaRPr lang="ru-RU" sz="11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167589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727188" y="1468335"/>
            <a:ext cx="6096000" cy="954107"/>
          </a:xfrm>
          <a:prstGeom prst="rect">
            <a:avLst/>
          </a:prstGeom>
        </p:spPr>
        <p:txBody>
          <a:bodyPr>
            <a:spAutoFit/>
          </a:bodyPr>
          <a:lstStyle/>
          <a:p>
            <a:pPr algn="ctr">
              <a:spcAft>
                <a:spcPts val="0"/>
              </a:spcAft>
            </a:pPr>
            <a:r>
              <a:rPr lang="ru-RU" sz="1400" b="1" dirty="0" smtClean="0">
                <a:latin typeface="Times New Roman" panose="02020603050405020304" pitchFamily="18" charset="0"/>
                <a:ea typeface="Calibri" panose="020F0502020204030204" pitchFamily="34" charset="0"/>
                <a:cs typeface="Times New Roman" panose="02020603050405020304" pitchFamily="18" charset="0"/>
              </a:rPr>
              <a:t>КМҚК «№140 </a:t>
            </a:r>
            <a:r>
              <a:rPr lang="ru-RU" sz="1400" b="1" dirty="0" err="1" smtClean="0">
                <a:latin typeface="Times New Roman" panose="02020603050405020304" pitchFamily="18" charset="0"/>
                <a:ea typeface="Calibri" panose="020F0502020204030204" pitchFamily="34" charset="0"/>
                <a:cs typeface="Times New Roman" panose="02020603050405020304" pitchFamily="18" charset="0"/>
              </a:rPr>
              <a:t>бөбекжай</a:t>
            </a:r>
            <a:r>
              <a:rPr lang="ru-RU" sz="1400" b="1" dirty="0" smtClean="0">
                <a:latin typeface="Times New Roman" panose="02020603050405020304" pitchFamily="18" charset="0"/>
                <a:ea typeface="Calibri" panose="020F0502020204030204" pitchFamily="34" charset="0"/>
                <a:cs typeface="Times New Roman" panose="02020603050405020304" pitchFamily="18" charset="0"/>
              </a:rPr>
              <a:t>- </a:t>
            </a:r>
            <a:r>
              <a:rPr lang="ru-RU" sz="1400" b="1" dirty="0" err="1" smtClean="0">
                <a:latin typeface="Times New Roman" panose="02020603050405020304" pitchFamily="18" charset="0"/>
                <a:ea typeface="Calibri" panose="020F0502020204030204" pitchFamily="34" charset="0"/>
                <a:cs typeface="Times New Roman" panose="02020603050405020304" pitchFamily="18" charset="0"/>
              </a:rPr>
              <a:t>балабақшасының</a:t>
            </a:r>
            <a:r>
              <a:rPr lang="ru-RU" sz="1400" b="1" dirty="0" smtClean="0">
                <a:latin typeface="Times New Roman" panose="02020603050405020304" pitchFamily="18" charset="0"/>
                <a:ea typeface="Calibri" panose="020F0502020204030204" pitchFamily="34" charset="0"/>
                <a:cs typeface="Times New Roman" panose="02020603050405020304" pitchFamily="18" charset="0"/>
              </a:rPr>
              <a:t>»  </a:t>
            </a:r>
            <a:r>
              <a:rPr lang="ru-RU" sz="1400" b="1" dirty="0" err="1">
                <a:latin typeface="Times New Roman" panose="02020603050405020304" pitchFamily="18" charset="0"/>
                <a:ea typeface="Calibri" panose="020F0502020204030204" pitchFamily="34" charset="0"/>
                <a:cs typeface="Times New Roman" panose="02020603050405020304" pitchFamily="18" charset="0"/>
              </a:rPr>
              <a:t>қашықтан</a:t>
            </a:r>
            <a:r>
              <a:rPr lang="ru-RU" sz="1400" b="1" dirty="0">
                <a:latin typeface="Times New Roman" panose="02020603050405020304" pitchFamily="18" charset="0"/>
                <a:ea typeface="Calibri" panose="020F0502020204030204" pitchFamily="34" charset="0"/>
                <a:cs typeface="Times New Roman" panose="02020603050405020304" pitchFamily="18" charset="0"/>
              </a:rPr>
              <a:t> </a:t>
            </a:r>
            <a:endParaRPr lang="ru-RU" sz="1400" b="1" dirty="0" smtClean="0">
              <a:latin typeface="Times New Roman" panose="02020603050405020304" pitchFamily="18" charset="0"/>
              <a:ea typeface="Calibri" panose="020F0502020204030204" pitchFamily="34" charset="0"/>
              <a:cs typeface="Times New Roman" panose="02020603050405020304" pitchFamily="18" charset="0"/>
            </a:endParaRPr>
          </a:p>
          <a:p>
            <a:pPr algn="ctr">
              <a:spcAft>
                <a:spcPts val="0"/>
              </a:spcAft>
            </a:pPr>
            <a:r>
              <a:rPr lang="ru-RU" sz="1400" b="1" dirty="0" err="1" smtClean="0">
                <a:latin typeface="Times New Roman" panose="02020603050405020304" pitchFamily="18" charset="0"/>
                <a:ea typeface="Calibri" panose="020F0502020204030204" pitchFamily="34" charset="0"/>
                <a:cs typeface="Times New Roman" panose="02020603050405020304" pitchFamily="18" charset="0"/>
              </a:rPr>
              <a:t>оқуды</a:t>
            </a:r>
            <a:r>
              <a:rPr lang="ru-RU" sz="1400" b="1" dirty="0" smtClean="0">
                <a:latin typeface="Times New Roman" panose="02020603050405020304" pitchFamily="18" charset="0"/>
                <a:ea typeface="Calibri" panose="020F0502020204030204" pitchFamily="34" charset="0"/>
                <a:cs typeface="Times New Roman" panose="02020603050405020304" pitchFamily="18" charset="0"/>
              </a:rPr>
              <a:t> </a:t>
            </a:r>
            <a:r>
              <a:rPr lang="ru-RU" sz="1400" b="1" dirty="0" err="1">
                <a:latin typeface="Times New Roman" panose="02020603050405020304" pitchFamily="18" charset="0"/>
                <a:ea typeface="Calibri" panose="020F0502020204030204" pitchFamily="34" charset="0"/>
                <a:cs typeface="Times New Roman" panose="02020603050405020304" pitchFamily="18" charset="0"/>
              </a:rPr>
              <a:t>ұйымдасырудың</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pPr>
            <a:r>
              <a:rPr lang="ru-RU" sz="1400" b="1" dirty="0">
                <a:latin typeface="Times New Roman" panose="02020603050405020304" pitchFamily="18" charset="0"/>
                <a:ea typeface="Calibri" panose="020F0502020204030204" pitchFamily="34" charset="0"/>
                <a:cs typeface="Times New Roman" panose="02020603050405020304" pitchFamily="18" charset="0"/>
              </a:rPr>
              <a:t>2020-2021 </a:t>
            </a:r>
            <a:r>
              <a:rPr lang="ru-RU" sz="1400" b="1" dirty="0" err="1">
                <a:latin typeface="Times New Roman" panose="02020603050405020304" pitchFamily="18" charset="0"/>
                <a:ea typeface="Calibri" panose="020F0502020204030204" pitchFamily="34" charset="0"/>
                <a:cs typeface="Times New Roman" panose="02020603050405020304" pitchFamily="18" charset="0"/>
              </a:rPr>
              <a:t>оқу</a:t>
            </a:r>
            <a:r>
              <a:rPr lang="ru-RU" sz="1400" b="1" dirty="0">
                <a:latin typeface="Times New Roman" panose="02020603050405020304" pitchFamily="18" charset="0"/>
                <a:ea typeface="Calibri" panose="020F0502020204030204" pitchFamily="34" charset="0"/>
                <a:cs typeface="Times New Roman" panose="02020603050405020304" pitchFamily="18" charset="0"/>
              </a:rPr>
              <a:t> </a:t>
            </a:r>
            <a:r>
              <a:rPr lang="ru-RU" sz="1400" b="1" dirty="0" err="1">
                <a:latin typeface="Times New Roman" panose="02020603050405020304" pitchFamily="18" charset="0"/>
                <a:ea typeface="Calibri" panose="020F0502020204030204" pitchFamily="34" charset="0"/>
                <a:cs typeface="Times New Roman" panose="02020603050405020304" pitchFamily="18" charset="0"/>
              </a:rPr>
              <a:t>жылына</a:t>
            </a:r>
            <a:r>
              <a:rPr lang="ru-RU" sz="1400" b="1" dirty="0">
                <a:latin typeface="Times New Roman" panose="02020603050405020304" pitchFamily="18" charset="0"/>
                <a:ea typeface="Calibri" panose="020F0502020204030204" pitchFamily="34" charset="0"/>
                <a:cs typeface="Times New Roman" panose="02020603050405020304" pitchFamily="18" charset="0"/>
              </a:rPr>
              <a:t> </a:t>
            </a:r>
            <a:r>
              <a:rPr lang="ru-RU" sz="1400" b="1" dirty="0" err="1">
                <a:latin typeface="Times New Roman" panose="02020603050405020304" pitchFamily="18" charset="0"/>
                <a:ea typeface="Calibri" panose="020F0502020204030204" pitchFamily="34" charset="0"/>
                <a:cs typeface="Times New Roman" panose="02020603050405020304" pitchFamily="18" charset="0"/>
              </a:rPr>
              <a:t>арналған</a:t>
            </a:r>
            <a:r>
              <a:rPr lang="ru-RU" sz="1400" b="1" dirty="0">
                <a:latin typeface="Times New Roman" panose="02020603050405020304" pitchFamily="18" charset="0"/>
                <a:ea typeface="Calibri" panose="020F0502020204030204" pitchFamily="34" charset="0"/>
                <a:cs typeface="Times New Roman" panose="02020603050405020304" pitchFamily="18" charset="0"/>
              </a:rPr>
              <a:t> </a:t>
            </a:r>
            <a:r>
              <a:rPr lang="ru-RU" sz="1400" b="1" dirty="0" err="1">
                <a:latin typeface="Times New Roman" panose="02020603050405020304" pitchFamily="18" charset="0"/>
                <a:ea typeface="Calibri" panose="020F0502020204030204" pitchFamily="34" charset="0"/>
                <a:cs typeface="Times New Roman" panose="02020603050405020304" pitchFamily="18" charset="0"/>
              </a:rPr>
              <a:t>ұйымдастырылған</a:t>
            </a:r>
            <a:r>
              <a:rPr lang="ru-RU" sz="1400" b="1" dirty="0">
                <a:latin typeface="Times New Roman" panose="02020603050405020304" pitchFamily="18" charset="0"/>
                <a:ea typeface="Calibri" panose="020F0502020204030204" pitchFamily="34" charset="0"/>
                <a:cs typeface="Times New Roman" panose="02020603050405020304" pitchFamily="18" charset="0"/>
              </a:rPr>
              <a:t> </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pPr>
            <a:r>
              <a:rPr lang="ru-RU" sz="1400" b="1" dirty="0" err="1">
                <a:latin typeface="Times New Roman" panose="02020603050405020304" pitchFamily="18" charset="0"/>
                <a:ea typeface="Calibri" panose="020F0502020204030204" pitchFamily="34" charset="0"/>
                <a:cs typeface="Times New Roman" panose="02020603050405020304" pitchFamily="18" charset="0"/>
              </a:rPr>
              <a:t>оқу</a:t>
            </a:r>
            <a:r>
              <a:rPr lang="ru-RU" sz="1400" b="1" dirty="0">
                <a:latin typeface="Times New Roman" panose="02020603050405020304" pitchFamily="18" charset="0"/>
                <a:ea typeface="Calibri" panose="020F0502020204030204" pitchFamily="34" charset="0"/>
                <a:cs typeface="Times New Roman" panose="02020603050405020304" pitchFamily="18" charset="0"/>
              </a:rPr>
              <a:t> </a:t>
            </a:r>
            <a:r>
              <a:rPr lang="ru-RU" sz="1400" b="1" dirty="0" err="1">
                <a:latin typeface="Times New Roman" panose="02020603050405020304" pitchFamily="18" charset="0"/>
                <a:ea typeface="Calibri" panose="020F0502020204030204" pitchFamily="34" charset="0"/>
                <a:cs typeface="Times New Roman" panose="02020603050405020304" pitchFamily="18" charset="0"/>
              </a:rPr>
              <a:t>қызметінің</a:t>
            </a:r>
            <a:r>
              <a:rPr lang="ru-RU" sz="1400" b="1" dirty="0">
                <a:latin typeface="Times New Roman" panose="02020603050405020304" pitchFamily="18" charset="0"/>
                <a:ea typeface="Calibri" panose="020F0502020204030204" pitchFamily="34" charset="0"/>
                <a:cs typeface="Times New Roman" panose="02020603050405020304" pitchFamily="18" charset="0"/>
              </a:rPr>
              <a:t> </a:t>
            </a:r>
            <a:r>
              <a:rPr lang="ru-RU" sz="1400" b="1" dirty="0" err="1" smtClean="0">
                <a:latin typeface="Times New Roman" panose="02020603050405020304" pitchFamily="18" charset="0"/>
                <a:ea typeface="Calibri" panose="020F0502020204030204" pitchFamily="34" charset="0"/>
                <a:cs typeface="Times New Roman" panose="02020603050405020304" pitchFamily="18" charset="0"/>
              </a:rPr>
              <a:t>кестесі</a:t>
            </a:r>
            <a:r>
              <a:rPr lang="ru-RU" sz="1400" b="1" dirty="0" smtClean="0">
                <a:latin typeface="Times New Roman" panose="02020603050405020304" pitchFamily="18" charset="0"/>
                <a:ea typeface="Calibri" panose="020F0502020204030204" pitchFamily="34" charset="0"/>
                <a:cs typeface="Times New Roman" panose="02020603050405020304" pitchFamily="18" charset="0"/>
              </a:rPr>
              <a:t>     </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4" name="Таблица 3"/>
          <p:cNvGraphicFramePr>
            <a:graphicFrameLocks noGrp="1"/>
          </p:cNvGraphicFramePr>
          <p:nvPr>
            <p:extLst>
              <p:ext uri="{D42A27DB-BD31-4B8C-83A1-F6EECF244321}">
                <p14:modId xmlns:p14="http://schemas.microsoft.com/office/powerpoint/2010/main" val="1591867306"/>
              </p:ext>
            </p:extLst>
          </p:nvPr>
        </p:nvGraphicFramePr>
        <p:xfrm>
          <a:off x="2354443" y="2498279"/>
          <a:ext cx="6841490" cy="3496819"/>
        </p:xfrm>
        <a:graphic>
          <a:graphicData uri="http://schemas.openxmlformats.org/drawingml/2006/table">
            <a:tbl>
              <a:tblPr/>
              <a:tblGrid>
                <a:gridCol w="1590040">
                  <a:extLst>
                    <a:ext uri="{9D8B030D-6E8A-4147-A177-3AD203B41FA5}">
                      <a16:colId xmlns:a16="http://schemas.microsoft.com/office/drawing/2014/main" val="4085206693"/>
                    </a:ext>
                  </a:extLst>
                </a:gridCol>
                <a:gridCol w="993775">
                  <a:extLst>
                    <a:ext uri="{9D8B030D-6E8A-4147-A177-3AD203B41FA5}">
                      <a16:colId xmlns:a16="http://schemas.microsoft.com/office/drawing/2014/main" val="418865832"/>
                    </a:ext>
                  </a:extLst>
                </a:gridCol>
                <a:gridCol w="1005024">
                  <a:extLst>
                    <a:ext uri="{9D8B030D-6E8A-4147-A177-3AD203B41FA5}">
                      <a16:colId xmlns:a16="http://schemas.microsoft.com/office/drawing/2014/main" val="3889867366"/>
                    </a:ext>
                  </a:extLst>
                </a:gridCol>
                <a:gridCol w="1033326">
                  <a:extLst>
                    <a:ext uri="{9D8B030D-6E8A-4147-A177-3AD203B41FA5}">
                      <a16:colId xmlns:a16="http://schemas.microsoft.com/office/drawing/2014/main" val="3712387162"/>
                    </a:ext>
                  </a:extLst>
                </a:gridCol>
                <a:gridCol w="1192530">
                  <a:extLst>
                    <a:ext uri="{9D8B030D-6E8A-4147-A177-3AD203B41FA5}">
                      <a16:colId xmlns:a16="http://schemas.microsoft.com/office/drawing/2014/main" val="391797203"/>
                    </a:ext>
                  </a:extLst>
                </a:gridCol>
                <a:gridCol w="1026795">
                  <a:extLst>
                    <a:ext uri="{9D8B030D-6E8A-4147-A177-3AD203B41FA5}">
                      <a16:colId xmlns:a16="http://schemas.microsoft.com/office/drawing/2014/main" val="2012978745"/>
                    </a:ext>
                  </a:extLst>
                </a:gridCol>
              </a:tblGrid>
              <a:tr h="231858">
                <a:tc gridSpan="6">
                  <a:txBody>
                    <a:bodyPr/>
                    <a:lstStyle/>
                    <a:p>
                      <a:pPr algn="ctr">
                        <a:lnSpc>
                          <a:spcPct val="107000"/>
                        </a:lnSpc>
                        <a:spcAft>
                          <a:spcPts val="0"/>
                        </a:spcAft>
                      </a:pPr>
                      <a:r>
                        <a:rPr lang="kk-KZ" sz="1200" b="1">
                          <a:effectLst/>
                          <a:latin typeface="Times New Roman" panose="02020603050405020304" pitchFamily="18" charset="0"/>
                          <a:ea typeface="Calibri" panose="020F0502020204030204" pitchFamily="34" charset="0"/>
                          <a:cs typeface="Times New Roman" panose="02020603050405020304" pitchFamily="18" charset="0"/>
                        </a:rPr>
                        <a:t>Ұйымдастырылған оқу қызметі</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kk-KZ" sz="1200" b="1">
                          <a:effectLst/>
                          <a:latin typeface="Times New Roman" panose="02020603050405020304" pitchFamily="18" charset="0"/>
                          <a:ea typeface="Calibri" panose="020F0502020204030204" pitchFamily="34" charset="0"/>
                          <a:cs typeface="Times New Roman" panose="02020603050405020304" pitchFamily="18" charset="0"/>
                        </a:rPr>
                        <a:t>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1237510347"/>
                  </a:ext>
                </a:extLst>
              </a:tr>
              <a:tr h="0">
                <a:tc>
                  <a:txBody>
                    <a:bodyPr/>
                    <a:lstStyle/>
                    <a:p>
                      <a:pPr>
                        <a:lnSpc>
                          <a:spcPct val="107000"/>
                        </a:lnSpc>
                        <a:spcAft>
                          <a:spcPts val="0"/>
                        </a:spcAft>
                      </a:pPr>
                      <a:r>
                        <a:rPr lang="kk-KZ" sz="1200" dirty="0">
                          <a:effectLst/>
                          <a:latin typeface="Times New Roman" panose="02020603050405020304" pitchFamily="18" charset="0"/>
                          <a:ea typeface="Calibri" panose="020F0502020204030204" pitchFamily="34" charset="0"/>
                          <a:cs typeface="Times New Roman" panose="02020603050405020304" pitchFamily="18" charset="0"/>
                        </a:rPr>
                        <a:t>         Апта күні      </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kk-KZ" sz="1200" dirty="0">
                          <a:effectLst/>
                          <a:latin typeface="Times New Roman" panose="02020603050405020304" pitchFamily="18" charset="0"/>
                          <a:ea typeface="Calibri" panose="020F0502020204030204" pitchFamily="34" charset="0"/>
                          <a:cs typeface="Times New Roman" panose="02020603050405020304" pitchFamily="18" charset="0"/>
                        </a:rPr>
                        <a:t>Білім беру саласы</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6350" cap="flat" cmpd="sng" algn="ctr">
                      <a:solidFill>
                        <a:srgbClr val="000000"/>
                      </a:solidFill>
                      <a:prstDash val="solid"/>
                      <a:round/>
                      <a:headEnd type="none" w="med" len="med"/>
                      <a:tailEnd type="none" w="med" len="med"/>
                    </a:lnTlToBr>
                  </a:tcPr>
                </a:tc>
                <a:tc>
                  <a:txBody>
                    <a:bodyPr/>
                    <a:lstStyle/>
                    <a:p>
                      <a:pPr>
                        <a:lnSpc>
                          <a:spcPct val="107000"/>
                        </a:lnSpc>
                        <a:spcAft>
                          <a:spcPts val="0"/>
                        </a:spcAft>
                      </a:pPr>
                      <a:r>
                        <a:rPr lang="kk-KZ" sz="1200" dirty="0">
                          <a:effectLst/>
                          <a:latin typeface="Times New Roman" panose="02020603050405020304" pitchFamily="18" charset="0"/>
                          <a:ea typeface="Calibri" panose="020F0502020204030204" pitchFamily="34" charset="0"/>
                          <a:cs typeface="Times New Roman" panose="02020603050405020304" pitchFamily="18" charset="0"/>
                        </a:rPr>
                        <a:t>Дүйсенбі</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kk-KZ" sz="1200">
                          <a:effectLst/>
                          <a:latin typeface="Times New Roman" panose="02020603050405020304" pitchFamily="18" charset="0"/>
                          <a:ea typeface="Calibri" panose="020F0502020204030204" pitchFamily="34" charset="0"/>
                          <a:cs typeface="Times New Roman" panose="02020603050405020304" pitchFamily="18" charset="0"/>
                        </a:rPr>
                        <a:t>Сейсенбі</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kk-KZ" sz="1200">
                          <a:effectLst/>
                          <a:latin typeface="Times New Roman" panose="02020603050405020304" pitchFamily="18" charset="0"/>
                          <a:ea typeface="Calibri" panose="020F0502020204030204" pitchFamily="34" charset="0"/>
                          <a:cs typeface="Times New Roman" panose="02020603050405020304" pitchFamily="18" charset="0"/>
                        </a:rPr>
                        <a:t>Сәрсенбі</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kk-KZ" sz="1200">
                          <a:effectLst/>
                          <a:latin typeface="Times New Roman" panose="02020603050405020304" pitchFamily="18" charset="0"/>
                          <a:ea typeface="Calibri" panose="020F0502020204030204" pitchFamily="34" charset="0"/>
                          <a:cs typeface="Times New Roman" panose="02020603050405020304" pitchFamily="18" charset="0"/>
                        </a:rPr>
                        <a:t>Бейсенбі</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kk-KZ" sz="1200">
                          <a:effectLst/>
                          <a:latin typeface="Times New Roman" panose="02020603050405020304" pitchFamily="18" charset="0"/>
                          <a:ea typeface="Calibri" panose="020F0502020204030204" pitchFamily="34" charset="0"/>
                          <a:cs typeface="Times New Roman" panose="02020603050405020304" pitchFamily="18" charset="0"/>
                        </a:rPr>
                        <a:t>Жұма</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65495598"/>
                  </a:ext>
                </a:extLst>
              </a:tr>
              <a:tr h="391795">
                <a:tc>
                  <a:txBody>
                    <a:bodyPr/>
                    <a:lstStyle/>
                    <a:p>
                      <a:pPr>
                        <a:lnSpc>
                          <a:spcPct val="107000"/>
                        </a:lnSpc>
                        <a:spcAft>
                          <a:spcPts val="0"/>
                        </a:spcAft>
                      </a:pPr>
                      <a:r>
                        <a:rPr lang="kk-KZ" sz="1200" dirty="0">
                          <a:effectLst/>
                          <a:latin typeface="Times New Roman" panose="02020603050405020304" pitchFamily="18" charset="0"/>
                          <a:ea typeface="Calibri" panose="020F0502020204030204" pitchFamily="34" charset="0"/>
                          <a:cs typeface="Times New Roman" panose="02020603050405020304" pitchFamily="18" charset="0"/>
                        </a:rPr>
                        <a:t>«Денсаулық» білім беру саласы</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kk-KZ" sz="12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kk-KZ" sz="12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kk-KZ" sz="12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kk-KZ" sz="12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kk-KZ" sz="12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kk-KZ" sz="12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84048681"/>
                  </a:ext>
                </a:extLst>
              </a:tr>
              <a:tr h="0">
                <a:tc>
                  <a:txBody>
                    <a:bodyPr/>
                    <a:lstStyle/>
                    <a:p>
                      <a:pPr>
                        <a:lnSpc>
                          <a:spcPct val="107000"/>
                        </a:lnSpc>
                        <a:spcAft>
                          <a:spcPts val="0"/>
                        </a:spcAft>
                      </a:pPr>
                      <a:r>
                        <a:rPr lang="kk-KZ" sz="1200">
                          <a:effectLst/>
                          <a:latin typeface="Times New Roman" panose="02020603050405020304" pitchFamily="18" charset="0"/>
                          <a:ea typeface="Calibri" panose="020F0502020204030204" pitchFamily="34" charset="0"/>
                          <a:cs typeface="Times New Roman" panose="02020603050405020304" pitchFamily="18" charset="0"/>
                        </a:rPr>
                        <a:t>«Қатынас» білім беру саласы</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kk-KZ" sz="12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kk-KZ" sz="1200" dirty="0">
                          <a:effectLst/>
                          <a:latin typeface="Times New Roman" panose="02020603050405020304" pitchFamily="18" charset="0"/>
                          <a:ea typeface="Calibri" panose="020F0502020204030204" pitchFamily="34" charset="0"/>
                          <a:cs typeface="Times New Roman" panose="02020603050405020304" pitchFamily="18" charset="0"/>
                        </a:rPr>
                        <a:t>Сауат </a:t>
                      </a:r>
                      <a:r>
                        <a:rPr lang="kk-KZ" sz="1200" dirty="0" smtClean="0">
                          <a:effectLst/>
                          <a:latin typeface="Times New Roman" panose="02020603050405020304" pitchFamily="18" charset="0"/>
                          <a:ea typeface="Calibri" panose="020F0502020204030204" pitchFamily="34" charset="0"/>
                          <a:cs typeface="Times New Roman" panose="02020603050405020304" pitchFamily="18" charset="0"/>
                        </a:rPr>
                        <a:t>ашу негіздері</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kk-KZ" sz="12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kk-KZ" sz="1200" dirty="0">
                          <a:effectLst/>
                          <a:latin typeface="Times New Roman" panose="02020603050405020304" pitchFamily="18" charset="0"/>
                          <a:ea typeface="Calibri" panose="020F0502020204030204" pitchFamily="34" charset="0"/>
                          <a:cs typeface="Times New Roman" panose="02020603050405020304" pitchFamily="18" charset="0"/>
                        </a:rPr>
                        <a:t>Сауат </a:t>
                      </a:r>
                      <a:r>
                        <a:rPr lang="kk-KZ" sz="1200" dirty="0" smtClean="0">
                          <a:effectLst/>
                          <a:latin typeface="Times New Roman" panose="02020603050405020304" pitchFamily="18" charset="0"/>
                          <a:ea typeface="Calibri" panose="020F0502020204030204" pitchFamily="34" charset="0"/>
                          <a:cs typeface="Times New Roman" panose="02020603050405020304" pitchFamily="18" charset="0"/>
                        </a:rPr>
                        <a:t>ашу негіздері</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kk-KZ" sz="12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kk-KZ" sz="12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28355922"/>
                  </a:ext>
                </a:extLst>
              </a:tr>
              <a:tr h="0">
                <a:tc>
                  <a:txBody>
                    <a:bodyPr/>
                    <a:lstStyle/>
                    <a:p>
                      <a:pPr>
                        <a:lnSpc>
                          <a:spcPct val="107000"/>
                        </a:lnSpc>
                        <a:spcAft>
                          <a:spcPts val="0"/>
                        </a:spcAft>
                      </a:pPr>
                      <a:r>
                        <a:rPr lang="kk-KZ" sz="1200">
                          <a:effectLst/>
                          <a:latin typeface="Times New Roman" panose="02020603050405020304" pitchFamily="18" charset="0"/>
                          <a:ea typeface="Calibri" panose="020F0502020204030204" pitchFamily="34" charset="0"/>
                          <a:cs typeface="Times New Roman" panose="02020603050405020304" pitchFamily="18" charset="0"/>
                        </a:rPr>
                        <a:t>«Таным» білім беру саласы</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kk-KZ" sz="12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kk-KZ" sz="12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kk-KZ" sz="1200">
                          <a:effectLst/>
                          <a:latin typeface="Times New Roman" panose="02020603050405020304" pitchFamily="18" charset="0"/>
                          <a:ea typeface="Calibri" panose="020F0502020204030204" pitchFamily="34" charset="0"/>
                          <a:cs typeface="Times New Roman" panose="02020603050405020304" pitchFamily="18" charset="0"/>
                        </a:rPr>
                        <a:t>Математика негіздері</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kk-KZ" sz="12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kk-KZ" sz="12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87056092"/>
                  </a:ext>
                </a:extLst>
              </a:tr>
              <a:tr h="0">
                <a:tc>
                  <a:txBody>
                    <a:bodyPr/>
                    <a:lstStyle/>
                    <a:p>
                      <a:pPr>
                        <a:lnSpc>
                          <a:spcPct val="107000"/>
                        </a:lnSpc>
                        <a:spcAft>
                          <a:spcPts val="0"/>
                        </a:spcAft>
                      </a:pPr>
                      <a:r>
                        <a:rPr lang="kk-KZ" sz="1200">
                          <a:effectLst/>
                          <a:latin typeface="Times New Roman" panose="02020603050405020304" pitchFamily="18" charset="0"/>
                          <a:ea typeface="Calibri" panose="020F0502020204030204" pitchFamily="34" charset="0"/>
                          <a:cs typeface="Times New Roman" panose="02020603050405020304" pitchFamily="18" charset="0"/>
                        </a:rPr>
                        <a:t>«Шығармашылық»</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kk-KZ" sz="1200">
                          <a:effectLst/>
                          <a:latin typeface="Times New Roman" panose="02020603050405020304" pitchFamily="18" charset="0"/>
                          <a:ea typeface="Calibri" panose="020F0502020204030204" pitchFamily="34" charset="0"/>
                          <a:cs typeface="Times New Roman" panose="02020603050405020304" pitchFamily="18" charset="0"/>
                        </a:rPr>
                        <a:t>білім беру саласы</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kk-KZ" sz="12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kk-KZ" sz="12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kk-KZ" sz="12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kk-KZ" sz="12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kk-KZ" sz="12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55726654"/>
                  </a:ext>
                </a:extLst>
              </a:tr>
              <a:tr h="0">
                <a:tc>
                  <a:txBody>
                    <a:bodyPr/>
                    <a:lstStyle/>
                    <a:p>
                      <a:pPr>
                        <a:lnSpc>
                          <a:spcPct val="107000"/>
                        </a:lnSpc>
                        <a:spcAft>
                          <a:spcPts val="0"/>
                        </a:spcAft>
                      </a:pPr>
                      <a:r>
                        <a:rPr lang="kk-KZ" sz="1200">
                          <a:effectLst/>
                          <a:latin typeface="Times New Roman" panose="02020603050405020304" pitchFamily="18" charset="0"/>
                          <a:ea typeface="Calibri" panose="020F0502020204030204" pitchFamily="34" charset="0"/>
                          <a:cs typeface="Times New Roman" panose="02020603050405020304" pitchFamily="18" charset="0"/>
                        </a:rPr>
                        <a:t>«Әлеумет»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kk-KZ" sz="1200">
                          <a:effectLst/>
                          <a:latin typeface="Times New Roman" panose="02020603050405020304" pitchFamily="18" charset="0"/>
                          <a:ea typeface="Calibri" panose="020F0502020204030204" pitchFamily="34" charset="0"/>
                          <a:cs typeface="Times New Roman" panose="02020603050405020304" pitchFamily="18" charset="0"/>
                        </a:rPr>
                        <a:t>білім беру саласы</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kk-KZ" sz="12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kk-KZ" sz="12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kk-KZ" sz="12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457200" rtl="0" eaLnBrk="1" fontAlgn="auto" latinLnBrk="0" hangingPunct="1">
                        <a:lnSpc>
                          <a:spcPct val="107000"/>
                        </a:lnSpc>
                        <a:spcBef>
                          <a:spcPts val="0"/>
                        </a:spcBef>
                        <a:spcAft>
                          <a:spcPts val="0"/>
                        </a:spcAft>
                        <a:buClrTx/>
                        <a:buSzTx/>
                        <a:buFontTx/>
                        <a:buNone/>
                        <a:tabLst/>
                        <a:defRPr/>
                      </a:pPr>
                      <a:r>
                        <a:rPr lang="kk-KZ" sz="1200" dirty="0">
                          <a:effectLst/>
                          <a:latin typeface="Times New Roman" panose="02020603050405020304" pitchFamily="18" charset="0"/>
                          <a:ea typeface="Calibri" panose="020F0502020204030204" pitchFamily="34" charset="0"/>
                          <a:cs typeface="Times New Roman" panose="02020603050405020304" pitchFamily="18" charset="0"/>
                        </a:rPr>
                        <a:t> </a:t>
                      </a:r>
                      <a:r>
                        <a:rPr lang="kk-KZ" sz="1200" dirty="0" smtClean="0">
                          <a:effectLst/>
                          <a:latin typeface="Times New Roman" panose="02020603050405020304" pitchFamily="18" charset="0"/>
                          <a:ea typeface="Calibri" panose="020F0502020204030204" pitchFamily="34" charset="0"/>
                          <a:cs typeface="Times New Roman" panose="02020603050405020304" pitchFamily="18" charset="0"/>
                        </a:rPr>
                        <a:t>Қоршаған ортамен танысу</a:t>
                      </a:r>
                      <a:endParaRPr lang="ru-RU"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01184422"/>
                  </a:ext>
                </a:extLst>
              </a:tr>
            </a:tbl>
          </a:graphicData>
        </a:graphic>
      </p:graphicFrame>
      <p:sp>
        <p:nvSpPr>
          <p:cNvPr id="5" name="Rectangle 1"/>
          <p:cNvSpPr>
            <a:spLocks noChangeArrowheads="1"/>
          </p:cNvSpPr>
          <p:nvPr/>
        </p:nvSpPr>
        <p:spPr bwMode="auto">
          <a:xfrm>
            <a:off x="2354443" y="1749799"/>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3694974" y="6070935"/>
            <a:ext cx="4755469" cy="523220"/>
          </a:xfrm>
          <a:prstGeom prst="rect">
            <a:avLst/>
          </a:prstGeom>
        </p:spPr>
        <p:txBody>
          <a:bodyPr wrap="none">
            <a:spAutoFit/>
          </a:bodyPr>
          <a:lstStyle/>
          <a:p>
            <a:pPr>
              <a:spcAft>
                <a:spcPts val="0"/>
              </a:spcAft>
            </a:pPr>
            <a:r>
              <a:rPr lang="ru-RU" sz="1400" b="1" dirty="0" err="1">
                <a:latin typeface="Times New Roman" panose="02020603050405020304" pitchFamily="18" charset="0"/>
                <a:ea typeface="Calibri" panose="020F0502020204030204" pitchFamily="34" charset="0"/>
                <a:cs typeface="Times New Roman" panose="02020603050405020304" pitchFamily="18" charset="0"/>
              </a:rPr>
              <a:t>Ұйымдастырылған</a:t>
            </a:r>
            <a:r>
              <a:rPr lang="ru-RU" sz="1400" b="1" dirty="0">
                <a:latin typeface="Times New Roman" panose="02020603050405020304" pitchFamily="18" charset="0"/>
                <a:ea typeface="Calibri" panose="020F0502020204030204" pitchFamily="34" charset="0"/>
                <a:cs typeface="Times New Roman" panose="02020603050405020304" pitchFamily="18" charset="0"/>
              </a:rPr>
              <a:t> </a:t>
            </a:r>
            <a:r>
              <a:rPr lang="ru-RU" sz="1400" b="1" dirty="0" err="1">
                <a:latin typeface="Times New Roman" panose="02020603050405020304" pitchFamily="18" charset="0"/>
                <a:ea typeface="Calibri" panose="020F0502020204030204" pitchFamily="34" charset="0"/>
                <a:cs typeface="Times New Roman" panose="02020603050405020304" pitchFamily="18" charset="0"/>
              </a:rPr>
              <a:t>оқу</a:t>
            </a:r>
            <a:r>
              <a:rPr lang="ru-RU" sz="1400" b="1" dirty="0">
                <a:latin typeface="Times New Roman" panose="02020603050405020304" pitchFamily="18" charset="0"/>
                <a:ea typeface="Calibri" panose="020F0502020204030204" pitchFamily="34" charset="0"/>
                <a:cs typeface="Times New Roman" panose="02020603050405020304" pitchFamily="18" charset="0"/>
              </a:rPr>
              <a:t> </a:t>
            </a:r>
            <a:r>
              <a:rPr lang="ru-RU" sz="1400" b="1" dirty="0" err="1">
                <a:latin typeface="Times New Roman" panose="02020603050405020304" pitchFamily="18" charset="0"/>
                <a:ea typeface="Calibri" panose="020F0502020204030204" pitchFamily="34" charset="0"/>
                <a:cs typeface="Times New Roman" panose="02020603050405020304" pitchFamily="18" charset="0"/>
              </a:rPr>
              <a:t>қызметінің</a:t>
            </a:r>
            <a:r>
              <a:rPr lang="ru-RU" sz="1400" b="1" dirty="0">
                <a:latin typeface="Times New Roman" panose="02020603050405020304" pitchFamily="18" charset="0"/>
                <a:ea typeface="Calibri" panose="020F0502020204030204" pitchFamily="34" charset="0"/>
                <a:cs typeface="Times New Roman" panose="02020603050405020304" pitchFamily="18" charset="0"/>
              </a:rPr>
              <a:t> </a:t>
            </a:r>
            <a:r>
              <a:rPr lang="ru-RU" sz="1400" b="1" dirty="0" err="1">
                <a:latin typeface="Times New Roman" panose="02020603050405020304" pitchFamily="18" charset="0"/>
                <a:ea typeface="Calibri" panose="020F0502020204030204" pitchFamily="34" charset="0"/>
                <a:cs typeface="Times New Roman" panose="02020603050405020304" pitchFamily="18" charset="0"/>
              </a:rPr>
              <a:t>ұзақтығы</a:t>
            </a:r>
            <a:r>
              <a:rPr lang="ru-RU" sz="1400" b="1" dirty="0">
                <a:latin typeface="Times New Roman" panose="02020603050405020304" pitchFamily="18" charset="0"/>
                <a:ea typeface="Calibri" panose="020F0502020204030204" pitchFamily="34" charset="0"/>
                <a:cs typeface="Times New Roman" panose="02020603050405020304" pitchFamily="18" charset="0"/>
              </a:rPr>
              <a:t>- 15 </a:t>
            </a:r>
            <a:r>
              <a:rPr lang="ru-RU" sz="1400" b="1" dirty="0" smtClean="0">
                <a:latin typeface="Times New Roman" panose="02020603050405020304" pitchFamily="18" charset="0"/>
                <a:ea typeface="Calibri" panose="020F0502020204030204" pitchFamily="34" charset="0"/>
                <a:cs typeface="Times New Roman" panose="02020603050405020304" pitchFamily="18" charset="0"/>
              </a:rPr>
              <a:t>минут</a:t>
            </a:r>
          </a:p>
          <a:p>
            <a:pPr>
              <a:spcAft>
                <a:spcPts val="0"/>
              </a:spcAft>
            </a:pPr>
            <a:r>
              <a:rPr lang="kk-KZ" sz="1400" b="1" dirty="0" smtClean="0">
                <a:latin typeface="Times New Roman" panose="02020603050405020304" pitchFamily="18" charset="0"/>
                <a:ea typeface="Calibri" panose="020F0502020204030204" pitchFamily="34" charset="0"/>
                <a:cs typeface="Times New Roman" panose="02020603050405020304" pitchFamily="18" charset="0"/>
              </a:rPr>
              <a:t>Апталық оқу жүктемесінің көлемі- </a:t>
            </a:r>
            <a:r>
              <a:rPr lang="kk-KZ" sz="1400" b="1" dirty="0" smtClean="0">
                <a:latin typeface="Times New Roman" panose="02020603050405020304" pitchFamily="18" charset="0"/>
                <a:ea typeface="Calibri" panose="020F0502020204030204" pitchFamily="34" charset="0"/>
                <a:cs typeface="Times New Roman" panose="02020603050405020304" pitchFamily="18" charset="0"/>
              </a:rPr>
              <a:t>4 </a:t>
            </a:r>
            <a:r>
              <a:rPr lang="kk-KZ" sz="1400" b="1" dirty="0" smtClean="0">
                <a:latin typeface="Times New Roman" panose="02020603050405020304" pitchFamily="18" charset="0"/>
                <a:ea typeface="Calibri" panose="020F0502020204030204" pitchFamily="34" charset="0"/>
                <a:cs typeface="Times New Roman" panose="02020603050405020304" pitchFamily="18" charset="0"/>
              </a:rPr>
              <a:t>сағат</a:t>
            </a:r>
            <a:endParaRPr lang="ru-RU" sz="1400" dirty="0">
              <a:latin typeface="Calibri" panose="020F0502020204030204" pitchFamily="34" charset="0"/>
              <a:ea typeface="Calibri" panose="020F0502020204030204" pitchFamily="34" charset="0"/>
              <a:cs typeface="Times New Roman" panose="02020603050405020304" pitchFamily="18" charset="0"/>
            </a:endParaRPr>
          </a:p>
        </p:txBody>
      </p:sp>
      <p:sp>
        <p:nvSpPr>
          <p:cNvPr id="6" name="Прямоугольник 5"/>
          <p:cNvSpPr/>
          <p:nvPr/>
        </p:nvSpPr>
        <p:spPr>
          <a:xfrm>
            <a:off x="8840517" y="267855"/>
            <a:ext cx="3030830" cy="1481944"/>
          </a:xfrm>
          <a:prstGeom prst="rect">
            <a:avLst/>
          </a:prstGeom>
        </p:spPr>
        <p:txBody>
          <a:bodyPr wrap="none">
            <a:spAutoFit/>
          </a:bodyPr>
          <a:lstStyle/>
          <a:p>
            <a:pPr>
              <a:spcAft>
                <a:spcPts val="0"/>
              </a:spcAft>
            </a:pPr>
            <a:r>
              <a:rPr lang="ru-RU" sz="1400" dirty="0" err="1" smtClean="0">
                <a:latin typeface="Times New Roman" panose="02020603050405020304" pitchFamily="18" charset="0"/>
                <a:ea typeface="Calibri" panose="020F0502020204030204" pitchFamily="34" charset="0"/>
                <a:cs typeface="Times New Roman" panose="02020603050405020304" pitchFamily="18" charset="0"/>
              </a:rPr>
              <a:t>Бекітемін</a:t>
            </a:r>
            <a:endParaRPr lang="ru-RU" sz="1400" dirty="0" smtClean="0">
              <a:latin typeface="Times New Roman" panose="02020603050405020304" pitchFamily="18" charset="0"/>
              <a:ea typeface="Calibri" panose="020F0502020204030204" pitchFamily="34" charset="0"/>
              <a:cs typeface="Times New Roman" panose="02020603050405020304" pitchFamily="18" charset="0"/>
            </a:endParaRPr>
          </a:p>
          <a:p>
            <a:pPr>
              <a:spcAft>
                <a:spcPts val="0"/>
              </a:spcAft>
            </a:pPr>
            <a:r>
              <a:rPr lang="kk-KZ" sz="1400" dirty="0" smtClean="0">
                <a:latin typeface="Times New Roman" panose="02020603050405020304" pitchFamily="18" charset="0"/>
                <a:ea typeface="Calibri" panose="020F0502020204030204" pitchFamily="34" charset="0"/>
                <a:cs typeface="Times New Roman" panose="02020603050405020304" pitchFamily="18" charset="0"/>
              </a:rPr>
              <a:t>КМҚК «№140 бөбекжай-балабақша»</a:t>
            </a:r>
          </a:p>
          <a:p>
            <a:pPr>
              <a:lnSpc>
                <a:spcPct val="115000"/>
              </a:lnSpc>
              <a:spcAft>
                <a:spcPts val="0"/>
              </a:spcAft>
            </a:pPr>
            <a:r>
              <a:rPr lang="kk-KZ" sz="1400" dirty="0">
                <a:latin typeface="Times New Roman" panose="02020603050405020304" pitchFamily="18" charset="0"/>
                <a:ea typeface="Calibri" panose="020F0502020204030204" pitchFamily="34" charset="0"/>
                <a:cs typeface="Times New Roman" panose="02020603050405020304" pitchFamily="18" charset="0"/>
              </a:rPr>
              <a:t>Педагогикалық кеңестің шешімі</a:t>
            </a:r>
            <a:endParaRPr lang="ru-RU" sz="1200" dirty="0">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kk-KZ" sz="1400" dirty="0">
                <a:latin typeface="Times New Roman" panose="02020603050405020304" pitchFamily="18" charset="0"/>
                <a:ea typeface="Calibri" panose="020F0502020204030204" pitchFamily="34" charset="0"/>
                <a:cs typeface="Times New Roman" panose="02020603050405020304" pitchFamily="18" charset="0"/>
              </a:rPr>
              <a:t> </a:t>
            </a:r>
            <a:r>
              <a:rPr lang="kk-KZ" sz="1400" dirty="0" smtClean="0">
                <a:latin typeface="Times New Roman" panose="02020603050405020304" pitchFamily="18" charset="0"/>
                <a:ea typeface="Calibri" panose="020F0502020204030204" pitchFamily="34" charset="0"/>
                <a:cs typeface="Times New Roman" panose="02020603050405020304" pitchFamily="18" charset="0"/>
              </a:rPr>
              <a:t>хаттама </a:t>
            </a:r>
            <a:r>
              <a:rPr lang="kk-KZ" sz="1400" dirty="0">
                <a:latin typeface="Times New Roman" panose="02020603050405020304" pitchFamily="18" charset="0"/>
                <a:ea typeface="Calibri" panose="020F0502020204030204" pitchFamily="34" charset="0"/>
                <a:cs typeface="Times New Roman" panose="02020603050405020304" pitchFamily="18" charset="0"/>
              </a:rPr>
              <a:t>№1 «28» тамыз 2020 жыл</a:t>
            </a:r>
            <a:endParaRPr lang="ru-RU" sz="1200" dirty="0">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kk-KZ" sz="1400" dirty="0">
                <a:latin typeface="Times New Roman" panose="02020603050405020304" pitchFamily="18" charset="0"/>
                <a:ea typeface="Calibri" panose="020F0502020204030204" pitchFamily="34" charset="0"/>
                <a:cs typeface="Times New Roman" panose="02020603050405020304" pitchFamily="18" charset="0"/>
              </a:rPr>
              <a:t> </a:t>
            </a:r>
            <a:r>
              <a:rPr lang="kk-KZ" sz="1400" dirty="0" smtClean="0">
                <a:latin typeface="Times New Roman" panose="02020603050405020304" pitchFamily="18" charset="0"/>
                <a:ea typeface="Calibri" panose="020F0502020204030204" pitchFamily="34" charset="0"/>
                <a:cs typeface="Times New Roman" panose="02020603050405020304" pitchFamily="18" charset="0"/>
              </a:rPr>
              <a:t>меңгеруші</a:t>
            </a:r>
            <a:r>
              <a:rPr lang="kk-KZ" sz="1400" dirty="0">
                <a:latin typeface="Times New Roman" panose="02020603050405020304" pitchFamily="18" charset="0"/>
                <a:ea typeface="Calibri" panose="020F0502020204030204" pitchFamily="34" charset="0"/>
                <a:cs typeface="Times New Roman" panose="02020603050405020304" pitchFamily="18" charset="0"/>
              </a:rPr>
              <a:t>: Мухаметрахимова Ш.А.</a:t>
            </a:r>
            <a:endParaRPr lang="ru-RU" sz="1200" dirty="0">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pPr>
            <a:endParaRPr lang="ru-RU" sz="14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459576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476103" y="258895"/>
            <a:ext cx="10411097" cy="1051057"/>
          </a:xfrm>
          <a:prstGeom prst="rect">
            <a:avLst/>
          </a:prstGeom>
        </p:spPr>
        <p:txBody>
          <a:bodyPr wrap="square">
            <a:spAutoFit/>
          </a:bodyPr>
          <a:lstStyle/>
          <a:p>
            <a:pPr indent="449580" algn="just">
              <a:lnSpc>
                <a:spcPct val="115000"/>
              </a:lnSpc>
              <a:spcAft>
                <a:spcPts val="0"/>
              </a:spcAft>
            </a:pPr>
            <a:r>
              <a:rPr lang="kk-KZ" sz="1400" dirty="0" smtClean="0">
                <a:latin typeface="Times New Roman" panose="02020603050405020304" pitchFamily="18" charset="0"/>
                <a:ea typeface="Times New Roman" panose="02020603050405020304" pitchFamily="18" charset="0"/>
                <a:cs typeface="Times New Roman" panose="02020603050405020304" pitchFamily="18" charset="0"/>
              </a:rPr>
              <a:t>-Балаларды </a:t>
            </a:r>
            <a:r>
              <a:rPr lang="kk-KZ" sz="1400" dirty="0">
                <a:latin typeface="Times New Roman" panose="02020603050405020304" pitchFamily="18" charset="0"/>
                <a:ea typeface="Times New Roman" panose="02020603050405020304" pitchFamily="18" charset="0"/>
                <a:cs typeface="Times New Roman" panose="02020603050405020304" pitchFamily="18" charset="0"/>
              </a:rPr>
              <a:t>қабылдау балабақшаның медицина қызметкерінің баланың денсаулық жағдайын тексерумен жүзеге асырылады.</a:t>
            </a:r>
            <a:endParaRPr lang="ru-RU" sz="1100" dirty="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0"/>
              </a:spcAft>
            </a:pPr>
            <a:r>
              <a:rPr lang="kk-KZ" sz="1400" dirty="0">
                <a:latin typeface="Times New Roman" panose="02020603050405020304" pitchFamily="18" charset="0"/>
                <a:ea typeface="Times New Roman" panose="02020603050405020304" pitchFamily="18" charset="0"/>
                <a:cs typeface="Times New Roman" panose="02020603050405020304" pitchFamily="18" charset="0"/>
              </a:rPr>
              <a:t> 	Балабақшаның барлық қызметкерлерін және балалардың медицина қызметкері күн сайын таңертеңгі фильтрден өткізеді. Ауру белгілері анықталған жағдайда қызметкерлер жұмысқа жіберілмейді, балалар ата-аналарымен үйіне қайтарылады.</a:t>
            </a:r>
            <a:r>
              <a:rPr lang="kk-KZ"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endParaRPr lang="ru-RU" sz="1100" dirty="0">
              <a:latin typeface="Calibri" panose="020F0502020204030204" pitchFamily="34" charset="0"/>
              <a:ea typeface="Times New Roman" panose="02020603050405020304" pitchFamily="18" charset="0"/>
              <a:cs typeface="Times New Roman" panose="02020603050405020304" pitchFamily="18" charset="0"/>
            </a:endParaRPr>
          </a:p>
          <a:p>
            <a:r>
              <a:rPr lang="kk-KZ" sz="1400" dirty="0">
                <a:latin typeface="Times New Roman" panose="02020603050405020304" pitchFamily="18" charset="0"/>
                <a:ea typeface="Times New Roman" panose="02020603050405020304" pitchFamily="18" charset="0"/>
              </a:rPr>
              <a:t>	Созылмалы аурулары жоқ балаларды кезекші топқа жіберу ұсынылады </a:t>
            </a:r>
            <a:endParaRPr lang="ru-RU" dirty="0"/>
          </a:p>
        </p:txBody>
      </p:sp>
      <p:sp>
        <p:nvSpPr>
          <p:cNvPr id="3" name="Прямоугольник 2"/>
          <p:cNvSpPr/>
          <p:nvPr/>
        </p:nvSpPr>
        <p:spPr>
          <a:xfrm>
            <a:off x="1663336" y="1309952"/>
            <a:ext cx="10315303" cy="1331134"/>
          </a:xfrm>
          <a:prstGeom prst="rect">
            <a:avLst/>
          </a:prstGeom>
        </p:spPr>
        <p:txBody>
          <a:bodyPr wrap="square">
            <a:spAutoFit/>
          </a:bodyPr>
          <a:lstStyle/>
          <a:p>
            <a:pPr algn="just">
              <a:lnSpc>
                <a:spcPct val="115000"/>
              </a:lnSpc>
              <a:spcAft>
                <a:spcPts val="0"/>
              </a:spcAft>
            </a:pPr>
            <a:r>
              <a:rPr lang="kk-KZ" sz="1400" dirty="0" smtClean="0">
                <a:latin typeface="Times New Roman" panose="02020603050405020304" pitchFamily="18" charset="0"/>
                <a:ea typeface="Times New Roman" panose="02020603050405020304" pitchFamily="18" charset="0"/>
                <a:cs typeface="Times New Roman" panose="02020603050405020304" pitchFamily="18" charset="0"/>
              </a:rPr>
              <a:t>-Балалардың </a:t>
            </a:r>
            <a:r>
              <a:rPr lang="kk-KZ" sz="1400" dirty="0">
                <a:latin typeface="Times New Roman" panose="02020603050405020304" pitchFamily="18" charset="0"/>
                <a:ea typeface="Times New Roman" panose="02020603050405020304" pitchFamily="18" charset="0"/>
                <a:cs typeface="Times New Roman" panose="02020603050405020304" pitchFamily="18" charset="0"/>
              </a:rPr>
              <a:t>ата-аналары немесе заңды өкілдері балаларын санитарлық қауіпсіздік құралдарымен қамтамасыз етеді: қол орамалдар, дымқыл бактерияға қарсы майлықтар мен маскалар (5 жастан бастап).</a:t>
            </a:r>
            <a:endParaRPr lang="ru-RU" sz="1100" dirty="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0"/>
              </a:spcAft>
            </a:pPr>
            <a:r>
              <a:rPr lang="kk-KZ" sz="1400" dirty="0">
                <a:latin typeface="Times New Roman" panose="02020603050405020304" pitchFamily="18" charset="0"/>
                <a:ea typeface="Times New Roman" panose="02020603050405020304" pitchFamily="18" charset="0"/>
                <a:cs typeface="Times New Roman" panose="02020603050405020304" pitchFamily="18" charset="0"/>
              </a:rPr>
              <a:t>	Балалардың ата-аналары немесе заңды өкілдері балаларына әлеуметтік қашықтықтың қажеттілігі туралы түсіндіреді.</a:t>
            </a:r>
            <a:endParaRPr lang="ru-RU" sz="1100" dirty="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0"/>
              </a:spcAft>
            </a:pPr>
            <a:r>
              <a:rPr lang="kk-KZ" sz="1400" dirty="0">
                <a:latin typeface="Times New Roman" panose="02020603050405020304" pitchFamily="18" charset="0"/>
                <a:ea typeface="Times New Roman" panose="02020603050405020304" pitchFamily="18" charset="0"/>
                <a:cs typeface="Times New Roman" panose="02020603050405020304" pitchFamily="18" charset="0"/>
              </a:rPr>
              <a:t>	</a:t>
            </a:r>
            <a:r>
              <a:rPr lang="kk-KZ" sz="1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Балалардың ата-аналары немесе заңды өкілдері балаларын балабақшаның сыртқы кіретін есігіне дейін ертіп апарады, балабақша кіріберісінде тәрбиеші  балаларды қабылдайды.</a:t>
            </a:r>
            <a:endParaRPr lang="ru-RU" sz="1100" dirty="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4" name="Прямоугольник 3"/>
          <p:cNvSpPr/>
          <p:nvPr/>
        </p:nvSpPr>
        <p:spPr>
          <a:xfrm>
            <a:off x="1476103" y="2654936"/>
            <a:ext cx="9596846" cy="2074414"/>
          </a:xfrm>
          <a:prstGeom prst="rect">
            <a:avLst/>
          </a:prstGeom>
        </p:spPr>
        <p:txBody>
          <a:bodyPr wrap="square">
            <a:spAutoFit/>
          </a:bodyPr>
          <a:lstStyle/>
          <a:p>
            <a:pPr algn="just">
              <a:lnSpc>
                <a:spcPct val="115000"/>
              </a:lnSpc>
              <a:spcAft>
                <a:spcPts val="0"/>
              </a:spcAft>
            </a:pPr>
            <a:r>
              <a:rPr lang="kk-KZ" sz="1400" dirty="0" smtClean="0">
                <a:latin typeface="Times New Roman" panose="02020603050405020304" pitchFamily="18" charset="0"/>
                <a:ea typeface="Times New Roman" panose="02020603050405020304" pitchFamily="18" charset="0"/>
                <a:cs typeface="Times New Roman" panose="02020603050405020304" pitchFamily="18" charset="0"/>
              </a:rPr>
              <a:t>-Әлеуметтік </a:t>
            </a:r>
            <a:r>
              <a:rPr lang="kk-KZ" sz="1400" dirty="0">
                <a:latin typeface="Times New Roman" panose="02020603050405020304" pitchFamily="18" charset="0"/>
                <a:ea typeface="Times New Roman" panose="02020603050405020304" pitchFamily="18" charset="0"/>
                <a:cs typeface="Times New Roman" panose="02020603050405020304" pitchFamily="18" charset="0"/>
              </a:rPr>
              <a:t>қашықтықты қамтамасыз ету үшін ойын алаңдарын барынша пайдалану;     </a:t>
            </a:r>
            <a:endParaRPr lang="ru-RU" sz="1100" dirty="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0"/>
              </a:spcAft>
            </a:pPr>
            <a:r>
              <a:rPr lang="kk-KZ" sz="1400" dirty="0">
                <a:latin typeface="Times New Roman" panose="02020603050405020304" pitchFamily="18" charset="0"/>
                <a:ea typeface="Times New Roman" panose="02020603050405020304" pitchFamily="18" charset="0"/>
                <a:cs typeface="Times New Roman" panose="02020603050405020304" pitchFamily="18" charset="0"/>
              </a:rPr>
              <a:t>        	- кіреберісте тәрбиеленушілер мен ата-аналардың  дене қызуын күн сайын өлшеу;  </a:t>
            </a:r>
            <a:endParaRPr lang="ru-RU" sz="1100" dirty="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0"/>
              </a:spcAft>
            </a:pPr>
            <a:r>
              <a:rPr lang="kk-KZ" sz="1400" dirty="0">
                <a:latin typeface="Times New Roman" panose="02020603050405020304" pitchFamily="18" charset="0"/>
                <a:ea typeface="Times New Roman" panose="02020603050405020304" pitchFamily="18" charset="0"/>
                <a:cs typeface="Times New Roman" panose="02020603050405020304" pitchFamily="18" charset="0"/>
              </a:rPr>
              <a:t>         	- топтарды, дәліздерді, холлдарды және басқа да үй-жайларды әрбір сабақтан кейін ылғалды жинау, ажыратқыштарды, есік тұтқаларын, сүйеніштерді, баспалдақтың араларын, терезенің алдын дезинфекциялау;    </a:t>
            </a:r>
            <a:endParaRPr lang="ru-RU" sz="1100" dirty="0">
              <a:latin typeface="Calibri" panose="020F0502020204030204" pitchFamily="34" charset="0"/>
              <a:ea typeface="Times New Roman" panose="02020603050405020304" pitchFamily="18" charset="0"/>
              <a:cs typeface="Times New Roman" panose="02020603050405020304" pitchFamily="18" charset="0"/>
            </a:endParaRPr>
          </a:p>
          <a:p>
            <a:pPr indent="449580" algn="just">
              <a:lnSpc>
                <a:spcPct val="115000"/>
              </a:lnSpc>
              <a:spcAft>
                <a:spcPts val="0"/>
              </a:spcAft>
            </a:pPr>
            <a:r>
              <a:rPr lang="kk-KZ" sz="1400" dirty="0">
                <a:latin typeface="Times New Roman" panose="02020603050405020304" pitchFamily="18" charset="0"/>
                <a:ea typeface="Times New Roman" panose="02020603050405020304" pitchFamily="18" charset="0"/>
                <a:cs typeface="Times New Roman" panose="02020603050405020304" pitchFamily="18" charset="0"/>
              </a:rPr>
              <a:t>- медициналық  кабинеттер мен оқшаулау бөлмесінің жұмыс істеуі (күн сайын дене қызуын өлшеу, ауру белгілерін анықтау, ауырғандар анықталған жағдайда оқшаулау, барлық топты қашықтан тәрбиелеу және оқытуға көшуді қамтамасыз ету, топтағы балалардың жағдайын бақылау, топты штаттық режимге қайтару);</a:t>
            </a:r>
            <a:endParaRPr lang="ru-RU" sz="1100" dirty="0">
              <a:latin typeface="Calibri" panose="020F0502020204030204" pitchFamily="34" charset="0"/>
              <a:ea typeface="Times New Roman" panose="02020603050405020304" pitchFamily="18" charset="0"/>
              <a:cs typeface="Times New Roman" panose="02020603050405020304" pitchFamily="18" charset="0"/>
            </a:endParaRPr>
          </a:p>
          <a:p>
            <a:pPr indent="449580" algn="just">
              <a:lnSpc>
                <a:spcPct val="115000"/>
              </a:lnSpc>
              <a:spcAft>
                <a:spcPts val="0"/>
              </a:spcAft>
            </a:pPr>
            <a:r>
              <a:rPr lang="kk-KZ" sz="1400" dirty="0">
                <a:latin typeface="Times New Roman" panose="02020603050405020304" pitchFamily="18" charset="0"/>
                <a:ea typeface="Times New Roman" panose="02020603050405020304" pitchFamily="18" charset="0"/>
                <a:cs typeface="Times New Roman" panose="02020603050405020304" pitchFamily="18" charset="0"/>
              </a:rPr>
              <a:t>- балалардың кіруі мен шығуы үшін балабақшаның әр жас тобында жеке кіру және шығу есіктері падаланылады.</a:t>
            </a:r>
            <a:endParaRPr lang="ru-RU" sz="11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5" name="Прямоугольник 4"/>
          <p:cNvSpPr/>
          <p:nvPr/>
        </p:nvSpPr>
        <p:spPr>
          <a:xfrm>
            <a:off x="2847703" y="4924697"/>
            <a:ext cx="6466114" cy="1331134"/>
          </a:xfrm>
          <a:prstGeom prst="rect">
            <a:avLst/>
          </a:prstGeom>
        </p:spPr>
        <p:txBody>
          <a:bodyPr wrap="square">
            <a:spAutoFit/>
          </a:bodyPr>
          <a:lstStyle/>
          <a:p>
            <a:pPr algn="ctr">
              <a:lnSpc>
                <a:spcPct val="115000"/>
              </a:lnSpc>
              <a:spcAft>
                <a:spcPts val="0"/>
              </a:spcAft>
            </a:pPr>
            <a:r>
              <a:rPr lang="kk-KZ" sz="1400" b="1" dirty="0">
                <a:latin typeface="Times New Roman" panose="02020603050405020304" pitchFamily="18" charset="0"/>
                <a:ea typeface="Times New Roman" panose="02020603050405020304" pitchFamily="18" charset="0"/>
                <a:cs typeface="Times New Roman" panose="02020603050405020304" pitchFamily="18" charset="0"/>
              </a:rPr>
              <a:t>Кезекші топтардың жұмыс істеуіне ұсынымдар:</a:t>
            </a:r>
            <a:endParaRPr lang="ru-RU" sz="1100" b="1" dirty="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0"/>
              </a:spcAft>
            </a:pPr>
            <a:r>
              <a:rPr lang="kk-KZ" sz="1400" dirty="0">
                <a:latin typeface="Times New Roman" panose="02020603050405020304" pitchFamily="18" charset="0"/>
                <a:ea typeface="Times New Roman" panose="02020603050405020304" pitchFamily="18" charset="0"/>
                <a:cs typeface="Times New Roman" panose="02020603050405020304" pitchFamily="18" charset="0"/>
              </a:rPr>
              <a:t>     	1) топтардың толымдылығы - 15 баладан артық емес;</a:t>
            </a:r>
            <a:endParaRPr lang="ru-RU" sz="1100" dirty="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0"/>
              </a:spcAft>
            </a:pPr>
            <a:r>
              <a:rPr lang="kk-KZ" sz="1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400" dirty="0">
                <a:latin typeface="Times New Roman" panose="02020603050405020304" pitchFamily="18" charset="0"/>
                <a:ea typeface="Times New Roman" panose="02020603050405020304" pitchFamily="18" charset="0"/>
                <a:cs typeface="Times New Roman" panose="02020603050405020304" pitchFamily="18" charset="0"/>
              </a:rPr>
              <a:t>2) </a:t>
            </a:r>
            <a:r>
              <a:rPr lang="ru-RU" sz="1400" dirty="0" err="1">
                <a:latin typeface="Times New Roman" panose="02020603050405020304" pitchFamily="18" charset="0"/>
                <a:ea typeface="Times New Roman" panose="02020603050405020304" pitchFamily="18" charset="0"/>
                <a:cs typeface="Times New Roman" panose="02020603050405020304" pitchFamily="18" charset="0"/>
              </a:rPr>
              <a:t>балалар</a:t>
            </a:r>
            <a:r>
              <a:rPr lang="ru-RU" sz="1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400" dirty="0" err="1">
                <a:latin typeface="Times New Roman" panose="02020603050405020304" pitchFamily="18" charset="0"/>
                <a:ea typeface="Times New Roman" panose="02020603050405020304" pitchFamily="18" charset="0"/>
                <a:cs typeface="Times New Roman" panose="02020603050405020304" pitchFamily="18" charset="0"/>
              </a:rPr>
              <a:t>үстелдерін</a:t>
            </a:r>
            <a:r>
              <a:rPr lang="ru-RU" sz="1400" dirty="0">
                <a:latin typeface="Times New Roman" panose="02020603050405020304" pitchFamily="18" charset="0"/>
                <a:ea typeface="Times New Roman" panose="02020603050405020304" pitchFamily="18" charset="0"/>
                <a:cs typeface="Times New Roman" panose="02020603050405020304" pitchFamily="18" charset="0"/>
              </a:rPr>
              <a:t> 1 метр </a:t>
            </a:r>
            <a:r>
              <a:rPr lang="ru-RU" sz="1400" dirty="0" err="1">
                <a:latin typeface="Times New Roman" panose="02020603050405020304" pitchFamily="18" charset="0"/>
                <a:ea typeface="Times New Roman" panose="02020603050405020304" pitchFamily="18" charset="0"/>
                <a:cs typeface="Times New Roman" panose="02020603050405020304" pitchFamily="18" charset="0"/>
              </a:rPr>
              <a:t>қашықтықта</a:t>
            </a:r>
            <a:r>
              <a:rPr lang="ru-RU" sz="1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400" dirty="0" err="1">
                <a:latin typeface="Times New Roman" panose="02020603050405020304" pitchFamily="18" charset="0"/>
                <a:ea typeface="Times New Roman" panose="02020603050405020304" pitchFamily="18" charset="0"/>
                <a:cs typeface="Times New Roman" panose="02020603050405020304" pitchFamily="18" charset="0"/>
              </a:rPr>
              <a:t>орналастыру</a:t>
            </a:r>
            <a:r>
              <a:rPr lang="ru-RU" sz="14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1100" dirty="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0"/>
              </a:spcAft>
            </a:pPr>
            <a:r>
              <a:rPr lang="ru-RU" sz="1400" dirty="0">
                <a:latin typeface="Times New Roman" panose="02020603050405020304" pitchFamily="18" charset="0"/>
                <a:ea typeface="Times New Roman" panose="02020603050405020304" pitchFamily="18" charset="0"/>
                <a:cs typeface="Times New Roman" panose="02020603050405020304" pitchFamily="18" charset="0"/>
              </a:rPr>
              <a:t>     	3) </a:t>
            </a:r>
            <a:r>
              <a:rPr lang="ru-RU" sz="1400" dirty="0" err="1">
                <a:latin typeface="Times New Roman" panose="02020603050405020304" pitchFamily="18" charset="0"/>
                <a:ea typeface="Times New Roman" panose="02020603050405020304" pitchFamily="18" charset="0"/>
                <a:cs typeface="Times New Roman" panose="02020603050405020304" pitchFamily="18" charset="0"/>
              </a:rPr>
              <a:t>әрбір</a:t>
            </a:r>
            <a:r>
              <a:rPr lang="ru-RU" sz="1400" dirty="0">
                <a:latin typeface="Times New Roman" panose="02020603050405020304" pitchFamily="18" charset="0"/>
                <a:ea typeface="Times New Roman" panose="02020603050405020304" pitchFamily="18" charset="0"/>
                <a:cs typeface="Times New Roman" panose="02020603050405020304" pitchFamily="18" charset="0"/>
              </a:rPr>
              <a:t>  </a:t>
            </a:r>
            <a:r>
              <a:rPr lang="kk-KZ" sz="1400" dirty="0">
                <a:latin typeface="Times New Roman" panose="02020603050405020304" pitchFamily="18" charset="0"/>
                <a:ea typeface="Times New Roman" panose="02020603050405020304" pitchFamily="18" charset="0"/>
                <a:cs typeface="Times New Roman" panose="02020603050405020304" pitchFamily="18" charset="0"/>
              </a:rPr>
              <a:t>ҰОҚ</a:t>
            </a:r>
            <a:r>
              <a:rPr lang="ru-RU" sz="1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400" dirty="0" err="1">
                <a:latin typeface="Times New Roman" panose="02020603050405020304" pitchFamily="18" charset="0"/>
                <a:ea typeface="Times New Roman" panose="02020603050405020304" pitchFamily="18" charset="0"/>
                <a:cs typeface="Times New Roman" panose="02020603050405020304" pitchFamily="18" charset="0"/>
              </a:rPr>
              <a:t>кейін</a:t>
            </a:r>
            <a:r>
              <a:rPr lang="ru-RU" sz="1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400" dirty="0" err="1">
                <a:latin typeface="Times New Roman" panose="02020603050405020304" pitchFamily="18" charset="0"/>
                <a:ea typeface="Times New Roman" panose="02020603050405020304" pitchFamily="18" charset="0"/>
                <a:cs typeface="Times New Roman" panose="02020603050405020304" pitchFamily="18" charset="0"/>
              </a:rPr>
              <a:t>кабинеттерді</a:t>
            </a:r>
            <a:r>
              <a:rPr lang="ru-RU" sz="1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400" dirty="0" err="1">
                <a:latin typeface="Times New Roman" panose="02020603050405020304" pitchFamily="18" charset="0"/>
                <a:ea typeface="Times New Roman" panose="02020603050405020304" pitchFamily="18" charset="0"/>
                <a:cs typeface="Times New Roman" panose="02020603050405020304" pitchFamily="18" charset="0"/>
              </a:rPr>
              <a:t>желдету</a:t>
            </a:r>
            <a:r>
              <a:rPr lang="ru-RU" sz="1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400" dirty="0" err="1">
                <a:latin typeface="Times New Roman" panose="02020603050405020304" pitchFamily="18" charset="0"/>
                <a:ea typeface="Times New Roman" panose="02020603050405020304" pitchFamily="18" charset="0"/>
                <a:cs typeface="Times New Roman" panose="02020603050405020304" pitchFamily="18" charset="0"/>
              </a:rPr>
              <a:t>кварцтау</a:t>
            </a:r>
            <a:r>
              <a:rPr lang="ru-RU" sz="14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1100" dirty="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0"/>
              </a:spcAft>
            </a:pPr>
            <a:r>
              <a:rPr lang="ru-RU" sz="1400" dirty="0">
                <a:latin typeface="Times New Roman" panose="02020603050405020304" pitchFamily="18" charset="0"/>
                <a:ea typeface="Times New Roman" panose="02020603050405020304" pitchFamily="18" charset="0"/>
                <a:cs typeface="Times New Roman" panose="02020603050405020304" pitchFamily="18" charset="0"/>
              </a:rPr>
              <a:t>     	4) </a:t>
            </a:r>
            <a:r>
              <a:rPr lang="ru-RU" sz="1400" dirty="0" err="1">
                <a:latin typeface="Times New Roman" panose="02020603050405020304" pitchFamily="18" charset="0"/>
                <a:ea typeface="Times New Roman" panose="02020603050405020304" pitchFamily="18" charset="0"/>
                <a:cs typeface="Times New Roman" panose="02020603050405020304" pitchFamily="18" charset="0"/>
              </a:rPr>
              <a:t>әрбір</a:t>
            </a:r>
            <a:r>
              <a:rPr lang="ru-RU" sz="1400" dirty="0">
                <a:latin typeface="Times New Roman" panose="02020603050405020304" pitchFamily="18" charset="0"/>
                <a:ea typeface="Times New Roman" panose="02020603050405020304" pitchFamily="18" charset="0"/>
                <a:cs typeface="Times New Roman" panose="02020603050405020304" pitchFamily="18" charset="0"/>
              </a:rPr>
              <a:t>  </a:t>
            </a:r>
            <a:r>
              <a:rPr lang="kk-KZ" sz="1400" dirty="0">
                <a:latin typeface="Times New Roman" panose="02020603050405020304" pitchFamily="18" charset="0"/>
                <a:ea typeface="Times New Roman" panose="02020603050405020304" pitchFamily="18" charset="0"/>
                <a:cs typeface="Times New Roman" panose="02020603050405020304" pitchFamily="18" charset="0"/>
              </a:rPr>
              <a:t>ҰОҚ</a:t>
            </a:r>
            <a:r>
              <a:rPr lang="ru-RU" sz="1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400" dirty="0" err="1">
                <a:latin typeface="Times New Roman" panose="02020603050405020304" pitchFamily="18" charset="0"/>
                <a:ea typeface="Times New Roman" panose="02020603050405020304" pitchFamily="18" charset="0"/>
                <a:cs typeface="Times New Roman" panose="02020603050405020304" pitchFamily="18" charset="0"/>
              </a:rPr>
              <a:t>кейін</a:t>
            </a:r>
            <a:r>
              <a:rPr lang="ru-RU" sz="1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400" dirty="0" err="1">
                <a:latin typeface="Times New Roman" panose="02020603050405020304" pitchFamily="18" charset="0"/>
                <a:ea typeface="Times New Roman" panose="02020603050405020304" pitchFamily="18" charset="0"/>
                <a:cs typeface="Times New Roman" panose="02020603050405020304" pitchFamily="18" charset="0"/>
              </a:rPr>
              <a:t>қолды</a:t>
            </a:r>
            <a:r>
              <a:rPr lang="ru-RU" sz="1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400" dirty="0" err="1">
                <a:latin typeface="Times New Roman" panose="02020603050405020304" pitchFamily="18" charset="0"/>
                <a:ea typeface="Times New Roman" panose="02020603050405020304" pitchFamily="18" charset="0"/>
                <a:cs typeface="Times New Roman" panose="02020603050405020304" pitchFamily="18" charset="0"/>
              </a:rPr>
              <a:t>жуу</a:t>
            </a:r>
            <a:r>
              <a:rPr lang="ru-RU" sz="1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400" dirty="0" err="1">
                <a:latin typeface="Times New Roman" panose="02020603050405020304" pitchFamily="18" charset="0"/>
                <a:ea typeface="Times New Roman" panose="02020603050405020304" pitchFamily="18" charset="0"/>
                <a:cs typeface="Times New Roman" panose="02020603050405020304" pitchFamily="18" charset="0"/>
              </a:rPr>
              <a:t>және</a:t>
            </a:r>
            <a:r>
              <a:rPr lang="ru-RU" sz="1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400" dirty="0" err="1">
                <a:latin typeface="Times New Roman" panose="02020603050405020304" pitchFamily="18" charset="0"/>
                <a:ea typeface="Times New Roman" panose="02020603050405020304" pitchFamily="18" charset="0"/>
                <a:cs typeface="Times New Roman" panose="02020603050405020304" pitchFamily="18" charset="0"/>
              </a:rPr>
              <a:t>арнайы</a:t>
            </a:r>
            <a:r>
              <a:rPr lang="ru-RU" sz="1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400" dirty="0" err="1">
                <a:latin typeface="Times New Roman" panose="02020603050405020304" pitchFamily="18" charset="0"/>
                <a:ea typeface="Times New Roman" panose="02020603050405020304" pitchFamily="18" charset="0"/>
                <a:cs typeface="Times New Roman" panose="02020603050405020304" pitchFamily="18" charset="0"/>
              </a:rPr>
              <a:t>құралдарды</a:t>
            </a:r>
            <a:r>
              <a:rPr lang="ru-RU" sz="1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400" dirty="0" err="1">
                <a:latin typeface="Times New Roman" panose="02020603050405020304" pitchFamily="18" charset="0"/>
                <a:ea typeface="Times New Roman" panose="02020603050405020304" pitchFamily="18" charset="0"/>
                <a:cs typeface="Times New Roman" panose="02020603050405020304" pitchFamily="18" charset="0"/>
              </a:rPr>
              <a:t>пайдалану</a:t>
            </a:r>
            <a:r>
              <a:rPr lang="ru-RU" sz="14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11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248879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580605" y="413422"/>
            <a:ext cx="9444446" cy="1826654"/>
          </a:xfrm>
          <a:prstGeom prst="rect">
            <a:avLst/>
          </a:prstGeom>
        </p:spPr>
        <p:txBody>
          <a:bodyPr wrap="square">
            <a:spAutoFit/>
          </a:bodyPr>
          <a:lstStyle/>
          <a:p>
            <a:pPr indent="449580" algn="just">
              <a:lnSpc>
                <a:spcPct val="115000"/>
              </a:lnSpc>
              <a:spcAft>
                <a:spcPts val="0"/>
              </a:spcAft>
            </a:pPr>
            <a:r>
              <a:rPr lang="kk-KZ" sz="1400" dirty="0">
                <a:latin typeface="Times New Roman" panose="02020603050405020304" pitchFamily="18" charset="0"/>
                <a:ea typeface="Times New Roman" panose="02020603050405020304" pitchFamily="18" charset="0"/>
                <a:cs typeface="Times New Roman" panose="02020603050405020304" pitchFamily="18" charset="0"/>
              </a:rPr>
              <a:t>Тәрбиеші МДҰ-ға бару мәселесі бойынша ата-аналармен түсіндіру жұмыстарын жүргізеді (жұмыс тәртібі, жас топтары, денсаулық жағдайы, тиісті киім-кешек, күн тәртібін сақтау және т. б.), баланы алдын ала алып келу, өйткені балаларды қабылдау белгілі бір уақытты алуы мүмкін);</a:t>
            </a:r>
            <a:endParaRPr lang="ru-RU" sz="1100" dirty="0">
              <a:latin typeface="Calibri" panose="020F0502020204030204" pitchFamily="34" charset="0"/>
              <a:ea typeface="Times New Roman" panose="02020603050405020304" pitchFamily="18" charset="0"/>
              <a:cs typeface="Times New Roman" panose="02020603050405020304" pitchFamily="18" charset="0"/>
            </a:endParaRPr>
          </a:p>
          <a:p>
            <a:pPr indent="449580" algn="just">
              <a:lnSpc>
                <a:spcPct val="115000"/>
              </a:lnSpc>
              <a:spcAft>
                <a:spcPts val="0"/>
              </a:spcAft>
            </a:pPr>
            <a:r>
              <a:rPr lang="kk-KZ" sz="1400" dirty="0">
                <a:latin typeface="Times New Roman" panose="02020603050405020304" pitchFamily="18" charset="0"/>
                <a:ea typeface="Times New Roman" panose="02020603050405020304" pitchFamily="18" charset="0"/>
                <a:cs typeface="Times New Roman" panose="02020603050405020304" pitchFamily="18" charset="0"/>
              </a:rPr>
              <a:t>Кезекші топтардағы сабақтар үлгілік оқу бағдарламалары мен оқу жоспарына сәйкес кесте бойынша өткізіледі. </a:t>
            </a:r>
            <a:endParaRPr lang="ru-RU" sz="1100" dirty="0">
              <a:latin typeface="Calibri" panose="020F0502020204030204" pitchFamily="34" charset="0"/>
              <a:ea typeface="Times New Roman" panose="02020603050405020304" pitchFamily="18" charset="0"/>
              <a:cs typeface="Times New Roman" panose="02020603050405020304" pitchFamily="18" charset="0"/>
            </a:endParaRPr>
          </a:p>
          <a:p>
            <a:pPr indent="449580" algn="just">
              <a:lnSpc>
                <a:spcPct val="115000"/>
              </a:lnSpc>
              <a:spcAft>
                <a:spcPts val="0"/>
              </a:spcAft>
            </a:pPr>
            <a:r>
              <a:rPr lang="kk-KZ" sz="1400" dirty="0">
                <a:latin typeface="Times New Roman" panose="02020603050405020304" pitchFamily="18" charset="0"/>
                <a:ea typeface="Times New Roman" panose="02020603050405020304" pitchFamily="18" charset="0"/>
                <a:cs typeface="Times New Roman" panose="02020603050405020304" pitchFamily="18" charset="0"/>
              </a:rPr>
              <a:t>Ұйқы, демалыс, тамақтану, ұйымдастырылған оқу қызметі режимі сақталады.</a:t>
            </a:r>
            <a:endParaRPr lang="ru-RU" sz="1100" dirty="0">
              <a:latin typeface="Calibri" panose="020F0502020204030204" pitchFamily="34" charset="0"/>
              <a:ea typeface="Times New Roman" panose="02020603050405020304" pitchFamily="18" charset="0"/>
              <a:cs typeface="Times New Roman" panose="02020603050405020304" pitchFamily="18" charset="0"/>
            </a:endParaRPr>
          </a:p>
          <a:p>
            <a:pPr indent="449580" algn="just">
              <a:lnSpc>
                <a:spcPct val="115000"/>
              </a:lnSpc>
              <a:spcAft>
                <a:spcPts val="0"/>
              </a:spcAft>
            </a:pPr>
            <a:r>
              <a:rPr lang="kk-KZ" sz="1400" dirty="0">
                <a:latin typeface="Times New Roman" panose="02020603050405020304" pitchFamily="18" charset="0"/>
                <a:ea typeface="Times New Roman" panose="02020603050405020304" pitchFamily="18" charset="0"/>
                <a:cs typeface="Times New Roman" panose="02020603050405020304" pitchFamily="18" charset="0"/>
              </a:rPr>
              <a:t> Оқу күні аяқталғаннан кейін ата-аналар немесе заңды өкілдер балаларды алып кетеді, тәрбиеші (бала күтуші) баланы шыққанға дейін ертіп жүреді.</a:t>
            </a:r>
            <a:endParaRPr lang="ru-RU" sz="11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3" name="Прямоугольник 2"/>
          <p:cNvSpPr/>
          <p:nvPr/>
        </p:nvSpPr>
        <p:spPr>
          <a:xfrm>
            <a:off x="3113314" y="2351303"/>
            <a:ext cx="6096000" cy="587853"/>
          </a:xfrm>
          <a:prstGeom prst="rect">
            <a:avLst/>
          </a:prstGeom>
        </p:spPr>
        <p:txBody>
          <a:bodyPr>
            <a:spAutoFit/>
          </a:bodyPr>
          <a:lstStyle/>
          <a:p>
            <a:pPr algn="ctr">
              <a:lnSpc>
                <a:spcPct val="115000"/>
              </a:lnSpc>
              <a:spcAft>
                <a:spcPts val="0"/>
              </a:spcAft>
            </a:pPr>
            <a:r>
              <a:rPr lang="kk-KZ" sz="1400" b="1" dirty="0">
                <a:latin typeface="Times New Roman" panose="02020603050405020304" pitchFamily="18" charset="0"/>
                <a:ea typeface="Times New Roman" panose="02020603050405020304" pitchFamily="18" charset="0"/>
                <a:cs typeface="Times New Roman" panose="02020603050405020304" pitchFamily="18" charset="0"/>
              </a:rPr>
              <a:t>4-тарау.   Қашықтықтан білім беру технологияларын қолдана отырып, бейне сабақтарды әзірлеу бойынша ұсыныстар</a:t>
            </a:r>
            <a:endParaRPr lang="ru-RU" sz="11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4" name="Прямоугольник 3"/>
          <p:cNvSpPr/>
          <p:nvPr/>
        </p:nvSpPr>
        <p:spPr>
          <a:xfrm>
            <a:off x="1293223" y="2939156"/>
            <a:ext cx="8294914" cy="3065455"/>
          </a:xfrm>
          <a:prstGeom prst="rect">
            <a:avLst/>
          </a:prstGeom>
        </p:spPr>
        <p:txBody>
          <a:bodyPr wrap="square">
            <a:spAutoFit/>
          </a:bodyPr>
          <a:lstStyle/>
          <a:p>
            <a:pPr indent="449580" algn="just">
              <a:lnSpc>
                <a:spcPct val="115000"/>
              </a:lnSpc>
              <a:spcAft>
                <a:spcPts val="0"/>
              </a:spcAft>
            </a:pPr>
            <a:r>
              <a:rPr lang="kk-KZ" sz="1400" b="1" dirty="0">
                <a:latin typeface="Times New Roman" panose="02020603050405020304" pitchFamily="18" charset="0"/>
                <a:ea typeface="Times New Roman" panose="02020603050405020304" pitchFamily="18" charset="0"/>
                <a:cs typeface="Times New Roman" panose="02020603050405020304" pitchFamily="18" charset="0"/>
              </a:rPr>
              <a:t>Жалпы ұсынымдар:</a:t>
            </a:r>
            <a:endParaRPr lang="ru-RU" sz="1100" b="1" dirty="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0"/>
              </a:spcAft>
            </a:pPr>
            <a:r>
              <a:rPr lang="kk-KZ" sz="1400" dirty="0">
                <a:latin typeface="Times New Roman" panose="02020603050405020304" pitchFamily="18" charset="0"/>
                <a:ea typeface="Times New Roman" panose="02020603050405020304" pitchFamily="18" charset="0"/>
                <a:cs typeface="Times New Roman" panose="02020603050405020304" pitchFamily="18" charset="0"/>
              </a:rPr>
              <a:t> 	- Ұйымдастырушылық</a:t>
            </a:r>
            <a:endParaRPr lang="ru-RU" sz="1100" dirty="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0"/>
              </a:spcAft>
            </a:pPr>
            <a:r>
              <a:rPr lang="kk-KZ" sz="1400" dirty="0">
                <a:latin typeface="Times New Roman" panose="02020603050405020304" pitchFamily="18" charset="0"/>
                <a:ea typeface="Times New Roman" panose="02020603050405020304" pitchFamily="18" charset="0"/>
                <a:cs typeface="Times New Roman" panose="02020603050405020304" pitchFamily="18" charset="0"/>
              </a:rPr>
              <a:t>     	- МЖБС мен үлгілік бағдарламаға сәйкестігі;</a:t>
            </a:r>
            <a:endParaRPr lang="ru-RU" sz="1100" dirty="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0"/>
              </a:spcAft>
            </a:pPr>
            <a:r>
              <a:rPr lang="kk-KZ" sz="1400" dirty="0">
                <a:latin typeface="Times New Roman" panose="02020603050405020304" pitchFamily="18" charset="0"/>
                <a:ea typeface="Times New Roman" panose="02020603050405020304" pitchFamily="18" charset="0"/>
                <a:cs typeface="Times New Roman" panose="02020603050405020304" pitchFamily="18" charset="0"/>
              </a:rPr>
              <a:t>     	- дидактикалық қағидаларды жүзеге асыру;</a:t>
            </a:r>
            <a:endParaRPr lang="ru-RU" sz="1100" dirty="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0"/>
              </a:spcAft>
            </a:pPr>
            <a:r>
              <a:rPr lang="kk-KZ" sz="1400" dirty="0">
                <a:latin typeface="Times New Roman" panose="02020603050405020304" pitchFamily="18" charset="0"/>
                <a:ea typeface="Times New Roman" panose="02020603050405020304" pitchFamily="18" charset="0"/>
                <a:cs typeface="Times New Roman" panose="02020603050405020304" pitchFamily="18" charset="0"/>
              </a:rPr>
              <a:t>     	- ақпараттық-коммуникативтік және мультимедиялық технологияларды тиімді пайдалану.</a:t>
            </a:r>
            <a:endParaRPr lang="ru-RU" sz="1100" dirty="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0"/>
              </a:spcAft>
            </a:pPr>
            <a:r>
              <a:rPr lang="kk-KZ" sz="1400" dirty="0">
                <a:latin typeface="Times New Roman" panose="02020603050405020304" pitchFamily="18" charset="0"/>
                <a:ea typeface="Times New Roman" panose="02020603050405020304" pitchFamily="18" charset="0"/>
                <a:cs typeface="Times New Roman" panose="02020603050405020304" pitchFamily="18" charset="0"/>
              </a:rPr>
              <a:t>     	- аудиовизуалды құралдар: графика, аудио, бейнематериалдар, презентациялар;</a:t>
            </a:r>
            <a:endParaRPr lang="ru-RU" sz="1100" dirty="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0"/>
              </a:spcAft>
            </a:pPr>
            <a:r>
              <a:rPr lang="kk-KZ" sz="1400" dirty="0">
                <a:latin typeface="Times New Roman" panose="02020603050405020304" pitchFamily="18" charset="0"/>
                <a:ea typeface="Times New Roman" panose="02020603050405020304" pitchFamily="18" charset="0"/>
                <a:cs typeface="Times New Roman" panose="02020603050405020304" pitchFamily="18" charset="0"/>
              </a:rPr>
              <a:t>     	- тәрбиеленушінің кез келген уақытта көру мүмкіндігі (</a:t>
            </a:r>
            <a:r>
              <a:rPr lang="kk-KZ" sz="1400" dirty="0" smtClean="0">
                <a:latin typeface="Times New Roman" panose="02020603050405020304" pitchFamily="18" charset="0"/>
                <a:ea typeface="Times New Roman" panose="02020603050405020304" pitchFamily="18" charset="0"/>
                <a:cs typeface="Times New Roman" panose="02020603050405020304" pitchFamily="18" charset="0"/>
              </a:rPr>
              <a:t>онлайн-режим</a:t>
            </a:r>
            <a:r>
              <a:rPr lang="kk-KZ" sz="14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1100" dirty="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0"/>
              </a:spcAft>
            </a:pPr>
            <a:r>
              <a:rPr lang="kk-KZ" sz="1400" dirty="0">
                <a:latin typeface="Times New Roman" panose="02020603050405020304" pitchFamily="18" charset="0"/>
                <a:ea typeface="Times New Roman" panose="02020603050405020304" pitchFamily="18" charset="0"/>
                <a:cs typeface="Times New Roman" panose="02020603050405020304" pitchFamily="18" charset="0"/>
              </a:rPr>
              <a:t>     	- бейнежазба ұзақтығы -  15 минуттан аспайды.</a:t>
            </a:r>
            <a:endParaRPr lang="ru-RU" sz="1100" dirty="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0"/>
              </a:spcAft>
            </a:pPr>
            <a:r>
              <a:rPr lang="kk-KZ" sz="1400" dirty="0">
                <a:latin typeface="Times New Roman" panose="02020603050405020304" pitchFamily="18" charset="0"/>
                <a:ea typeface="Times New Roman" panose="02020603050405020304" pitchFamily="18" charset="0"/>
                <a:cs typeface="Times New Roman" panose="02020603050405020304" pitchFamily="18" charset="0"/>
              </a:rPr>
              <a:t>     </a:t>
            </a:r>
            <a:r>
              <a:rPr lang="kk-KZ" sz="1400" b="1" dirty="0">
                <a:latin typeface="Times New Roman" panose="02020603050405020304" pitchFamily="18" charset="0"/>
                <a:ea typeface="Times New Roman" panose="02020603050405020304" pitchFamily="18" charset="0"/>
                <a:cs typeface="Times New Roman" panose="02020603050405020304" pitchFamily="18" charset="0"/>
              </a:rPr>
              <a:t> </a:t>
            </a:r>
            <a:r>
              <a:rPr lang="kk-KZ" sz="1400" b="1" dirty="0" smtClean="0">
                <a:latin typeface="Times New Roman" panose="02020603050405020304" pitchFamily="18" charset="0"/>
                <a:ea typeface="Times New Roman" panose="02020603050405020304" pitchFamily="18" charset="0"/>
                <a:cs typeface="Times New Roman" panose="02020603050405020304" pitchFamily="18" charset="0"/>
              </a:rPr>
              <a:t>ҰОҚ </a:t>
            </a:r>
            <a:r>
              <a:rPr lang="kk-KZ" sz="1400" b="1" dirty="0">
                <a:latin typeface="Times New Roman" panose="02020603050405020304" pitchFamily="18" charset="0"/>
                <a:ea typeface="Times New Roman" panose="02020603050405020304" pitchFamily="18" charset="0"/>
                <a:cs typeface="Times New Roman" panose="02020603050405020304" pitchFamily="18" charset="0"/>
              </a:rPr>
              <a:t>мазмұны:</a:t>
            </a:r>
            <a:endParaRPr lang="ru-RU" sz="1100" b="1" dirty="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0"/>
              </a:spcAft>
            </a:pPr>
            <a:r>
              <a:rPr lang="kk-KZ" sz="1400" dirty="0">
                <a:latin typeface="Times New Roman" panose="02020603050405020304" pitchFamily="18" charset="0"/>
                <a:ea typeface="Times New Roman" panose="02020603050405020304" pitchFamily="18" charset="0"/>
                <a:cs typeface="Times New Roman" panose="02020603050405020304" pitchFamily="18" charset="0"/>
              </a:rPr>
              <a:t>    	- «классикалық» (баяндау) және стандартты емес стильдердің үйлесімі;</a:t>
            </a:r>
            <a:endParaRPr lang="ru-RU" sz="1100" dirty="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0"/>
              </a:spcAft>
            </a:pPr>
            <a:r>
              <a:rPr lang="kk-KZ" sz="1400" dirty="0">
                <a:latin typeface="Times New Roman" panose="02020603050405020304" pitchFamily="18" charset="0"/>
                <a:ea typeface="Times New Roman" panose="02020603050405020304" pitchFamily="18" charset="0"/>
                <a:cs typeface="Times New Roman" panose="02020603050405020304" pitchFamily="18" charset="0"/>
              </a:rPr>
              <a:t> 	- түсіру мен таңбаны толтырудың үйлесімді қатынасы (экрандар және т.б.);</a:t>
            </a:r>
            <a:endParaRPr lang="ru-RU" sz="1100" dirty="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0"/>
              </a:spcAft>
            </a:pPr>
            <a:r>
              <a:rPr lang="kk-KZ" sz="1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400" dirty="0" err="1">
                <a:latin typeface="Times New Roman" panose="02020603050405020304" pitchFamily="18" charset="0"/>
                <a:ea typeface="Times New Roman" panose="02020603050405020304" pitchFamily="18" charset="0"/>
                <a:cs typeface="Times New Roman" panose="02020603050405020304" pitchFamily="18" charset="0"/>
              </a:rPr>
              <a:t>слайдтар</a:t>
            </a:r>
            <a:r>
              <a:rPr lang="ru-RU" sz="1400" dirty="0">
                <a:latin typeface="Times New Roman" panose="02020603050405020304" pitchFamily="18" charset="0"/>
                <a:ea typeface="Times New Roman" panose="02020603050405020304" pitchFamily="18" charset="0"/>
                <a:cs typeface="Times New Roman" panose="02020603050405020304" pitchFamily="18" charset="0"/>
              </a:rPr>
              <a:t> саны – </a:t>
            </a:r>
            <a:r>
              <a:rPr lang="ru-RU" sz="1400" dirty="0" err="1">
                <a:latin typeface="Times New Roman" panose="02020603050405020304" pitchFamily="18" charset="0"/>
                <a:ea typeface="Times New Roman" panose="02020603050405020304" pitchFamily="18" charset="0"/>
                <a:cs typeface="Times New Roman" panose="02020603050405020304" pitchFamily="18" charset="0"/>
              </a:rPr>
              <a:t>бір</a:t>
            </a:r>
            <a:r>
              <a:rPr lang="ru-RU" sz="1400" dirty="0">
                <a:latin typeface="Times New Roman" panose="02020603050405020304" pitchFamily="18" charset="0"/>
                <a:ea typeface="Times New Roman" panose="02020603050405020304" pitchFamily="18" charset="0"/>
                <a:cs typeface="Times New Roman" panose="02020603050405020304" pitchFamily="18" charset="0"/>
              </a:rPr>
              <a:t> </a:t>
            </a:r>
            <a:r>
              <a:rPr lang="kk-KZ" sz="1400" dirty="0">
                <a:latin typeface="Times New Roman" panose="02020603050405020304" pitchFamily="18" charset="0"/>
                <a:ea typeface="Times New Roman" panose="02020603050405020304" pitchFamily="18" charset="0"/>
                <a:cs typeface="Times New Roman" panose="02020603050405020304" pitchFamily="18" charset="0"/>
              </a:rPr>
              <a:t>ҰОҚ</a:t>
            </a:r>
            <a:r>
              <a:rPr lang="ru-RU" sz="1400" dirty="0">
                <a:latin typeface="Times New Roman" panose="02020603050405020304" pitchFamily="18" charset="0"/>
                <a:ea typeface="Times New Roman" panose="02020603050405020304" pitchFamily="18" charset="0"/>
                <a:cs typeface="Times New Roman" panose="02020603050405020304" pitchFamily="18" charset="0"/>
              </a:rPr>
              <a:t>  </a:t>
            </a:r>
            <a:r>
              <a:rPr lang="kk-KZ" sz="1400" dirty="0">
                <a:latin typeface="Times New Roman" panose="02020603050405020304" pitchFamily="18" charset="0"/>
                <a:ea typeface="Times New Roman" panose="02020603050405020304" pitchFamily="18" charset="0"/>
                <a:cs typeface="Times New Roman" panose="02020603050405020304" pitchFamily="18" charset="0"/>
              </a:rPr>
              <a:t>2</a:t>
            </a:r>
            <a:r>
              <a:rPr lang="ru-RU" sz="1400" dirty="0">
                <a:latin typeface="Times New Roman" panose="02020603050405020304" pitchFamily="18" charset="0"/>
                <a:ea typeface="Times New Roman" panose="02020603050405020304" pitchFamily="18" charset="0"/>
                <a:cs typeface="Times New Roman" panose="02020603050405020304" pitchFamily="18" charset="0"/>
              </a:rPr>
              <a:t>-</a:t>
            </a:r>
            <a:r>
              <a:rPr lang="kk-KZ" sz="1400" dirty="0">
                <a:latin typeface="Times New Roman" panose="02020603050405020304" pitchFamily="18" charset="0"/>
                <a:ea typeface="Times New Roman" panose="02020603050405020304" pitchFamily="18" charset="0"/>
                <a:cs typeface="Times New Roman" panose="02020603050405020304" pitchFamily="18" charset="0"/>
              </a:rPr>
              <a:t>3</a:t>
            </a:r>
            <a:r>
              <a:rPr lang="ru-RU" sz="1400" dirty="0">
                <a:latin typeface="Times New Roman" panose="02020603050405020304" pitchFamily="18" charset="0"/>
                <a:ea typeface="Times New Roman" panose="02020603050405020304" pitchFamily="18" charset="0"/>
                <a:cs typeface="Times New Roman" panose="02020603050405020304" pitchFamily="18" charset="0"/>
              </a:rPr>
              <a:t> слайд.</a:t>
            </a:r>
            <a:endParaRPr lang="ru-RU" sz="11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591303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767839" y="406238"/>
            <a:ext cx="9492343" cy="1578894"/>
          </a:xfrm>
          <a:prstGeom prst="rect">
            <a:avLst/>
          </a:prstGeom>
        </p:spPr>
        <p:txBody>
          <a:bodyPr wrap="square">
            <a:spAutoFit/>
          </a:bodyPr>
          <a:lstStyle/>
          <a:p>
            <a:pPr indent="449580" algn="just">
              <a:lnSpc>
                <a:spcPct val="115000"/>
              </a:lnSpc>
              <a:spcAft>
                <a:spcPts val="0"/>
              </a:spcAft>
            </a:pPr>
            <a:r>
              <a:rPr lang="ru-RU" sz="1400" b="1" dirty="0" err="1">
                <a:latin typeface="Times New Roman" panose="02020603050405020304" pitchFamily="18" charset="0"/>
                <a:ea typeface="Times New Roman" panose="02020603050405020304" pitchFamily="18" charset="0"/>
                <a:cs typeface="Times New Roman" panose="02020603050405020304" pitchFamily="18" charset="0"/>
              </a:rPr>
              <a:t>Эмоционалды</a:t>
            </a:r>
            <a:r>
              <a:rPr lang="ru-RU" sz="1400" b="1" dirty="0">
                <a:latin typeface="Times New Roman" panose="02020603050405020304" pitchFamily="18" charset="0"/>
                <a:ea typeface="Times New Roman" panose="02020603050405020304" pitchFamily="18" charset="0"/>
                <a:cs typeface="Times New Roman" panose="02020603050405020304" pitchFamily="18" charset="0"/>
              </a:rPr>
              <a:t> </a:t>
            </a:r>
            <a:r>
              <a:rPr lang="kk-KZ" sz="1400" b="1" dirty="0">
                <a:latin typeface="Times New Roman" panose="02020603050405020304" pitchFamily="18" charset="0"/>
                <a:ea typeface="Times New Roman" panose="02020603050405020304" pitchFamily="18" charset="0"/>
                <a:cs typeface="Times New Roman" panose="02020603050405020304" pitchFamily="18" charset="0"/>
              </a:rPr>
              <a:t>фон:</a:t>
            </a:r>
            <a:endParaRPr lang="ru-RU" sz="1100" b="1" dirty="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0"/>
              </a:spcAft>
            </a:pPr>
            <a:r>
              <a:rPr lang="kk-KZ" sz="1400" dirty="0">
                <a:latin typeface="Times New Roman" panose="02020603050405020304" pitchFamily="18" charset="0"/>
                <a:ea typeface="Times New Roman" panose="02020603050405020304" pitchFamily="18" charset="0"/>
                <a:cs typeface="Times New Roman" panose="02020603050405020304" pitchFamily="18" charset="0"/>
              </a:rPr>
              <a:t>      	- тәрбиешінің  дауысы қалыпты, жағымды, дыбысталуы қабылдауға жетерлік,  анық сөйлейді, дикциясы жақсы;    </a:t>
            </a:r>
            <a:endParaRPr lang="ru-RU" sz="1100" dirty="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0"/>
              </a:spcAft>
            </a:pPr>
            <a:r>
              <a:rPr lang="kk-KZ" sz="1400" dirty="0">
                <a:latin typeface="Times New Roman" panose="02020603050405020304" pitchFamily="18" charset="0"/>
                <a:ea typeface="Times New Roman" panose="02020603050405020304" pitchFamily="18" charset="0"/>
                <a:cs typeface="Times New Roman" panose="02020603050405020304" pitchFamily="18" charset="0"/>
              </a:rPr>
              <a:t>       	- баяндауы түсінікті, еркін, жетерлік шамада эмоционалды (қатысу эффектісі) баяндау қарқыны жылдам емес;</a:t>
            </a:r>
            <a:endParaRPr lang="ru-RU" sz="1100" dirty="0">
              <a:latin typeface="Calibri" panose="020F0502020204030204" pitchFamily="34" charset="0"/>
              <a:ea typeface="Times New Roman" panose="02020603050405020304" pitchFamily="18" charset="0"/>
              <a:cs typeface="Times New Roman" panose="02020603050405020304" pitchFamily="18" charset="0"/>
            </a:endParaRPr>
          </a:p>
          <a:p>
            <a:pPr indent="449580" algn="just">
              <a:lnSpc>
                <a:spcPct val="115000"/>
              </a:lnSpc>
              <a:spcAft>
                <a:spcPts val="0"/>
              </a:spcAft>
            </a:pPr>
            <a:r>
              <a:rPr lang="kk-KZ" sz="1400" dirty="0">
                <a:latin typeface="Times New Roman" panose="02020603050405020304" pitchFamily="18" charset="0"/>
                <a:ea typeface="Times New Roman" panose="02020603050405020304" pitchFamily="18" charset="0"/>
                <a:cs typeface="Times New Roman" panose="02020603050405020304" pitchFamily="18" charset="0"/>
              </a:rPr>
              <a:t>- психологиялық әсер: айтылатын мәтіннің стилі мен дыбысталуы, жеке сөйлемдердің үйлесімділігі, эмоционалды  ынта, кідіріс;</a:t>
            </a:r>
            <a:endParaRPr lang="ru-RU" sz="1100" dirty="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0"/>
              </a:spcAft>
            </a:pPr>
            <a:r>
              <a:rPr lang="kk-KZ" sz="1400" dirty="0">
                <a:latin typeface="Times New Roman" panose="02020603050405020304" pitchFamily="18" charset="0"/>
                <a:ea typeface="Times New Roman" panose="02020603050405020304" pitchFamily="18" charset="0"/>
                <a:cs typeface="Times New Roman" panose="02020603050405020304" pitchFamily="18" charset="0"/>
              </a:rPr>
              <a:t>        	- сәйкесінше (эмоционалды) музыкалық сүйемелдеу;</a:t>
            </a:r>
            <a:endParaRPr lang="ru-RU" sz="11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3" name="Прямоугольник 2"/>
          <p:cNvSpPr/>
          <p:nvPr/>
        </p:nvSpPr>
        <p:spPr>
          <a:xfrm>
            <a:off x="1767839" y="1985132"/>
            <a:ext cx="6096000" cy="835613"/>
          </a:xfrm>
          <a:prstGeom prst="rect">
            <a:avLst/>
          </a:prstGeom>
        </p:spPr>
        <p:txBody>
          <a:bodyPr>
            <a:spAutoFit/>
          </a:bodyPr>
          <a:lstStyle/>
          <a:p>
            <a:pPr algn="just">
              <a:lnSpc>
                <a:spcPct val="115000"/>
              </a:lnSpc>
              <a:spcAft>
                <a:spcPts val="0"/>
              </a:spcAft>
            </a:pPr>
            <a:r>
              <a:rPr lang="kk-KZ" sz="1400" b="1" dirty="0">
                <a:latin typeface="Times New Roman" panose="02020603050405020304" pitchFamily="18" charset="0"/>
                <a:ea typeface="Times New Roman" panose="02020603050405020304" pitchFamily="18" charset="0"/>
                <a:cs typeface="Times New Roman" panose="02020603050405020304" pitchFamily="18" charset="0"/>
              </a:rPr>
              <a:t>ҰОҚ дизайны:</a:t>
            </a:r>
            <a:endParaRPr lang="ru-RU" sz="1100" b="1" dirty="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0"/>
              </a:spcAft>
            </a:pPr>
            <a:r>
              <a:rPr lang="kk-KZ" sz="1400" dirty="0">
                <a:latin typeface="Times New Roman" panose="02020603050405020304" pitchFamily="18" charset="0"/>
                <a:ea typeface="Times New Roman" panose="02020603050405020304" pitchFamily="18" charset="0"/>
                <a:cs typeface="Times New Roman" panose="02020603050405020304" pitchFamily="18" charset="0"/>
              </a:rPr>
              <a:t>        	- түс фоны тұрақты-түс гаммасына жақын үш түстен тұрады; </a:t>
            </a:r>
            <a:endParaRPr lang="ru-RU" sz="1100" dirty="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0"/>
              </a:spcAft>
            </a:pPr>
            <a:r>
              <a:rPr lang="kk-KZ" sz="1400" dirty="0">
                <a:latin typeface="Times New Roman" panose="02020603050405020304" pitchFamily="18" charset="0"/>
                <a:ea typeface="Times New Roman" panose="02020603050405020304" pitchFamily="18" charset="0"/>
                <a:cs typeface="Times New Roman" panose="02020603050405020304" pitchFamily="18" charset="0"/>
              </a:rPr>
              <a:t>        	- дыбысы анық ( бөгде дыбыстарсыз), дыбыстың  біркелкі естілуі.</a:t>
            </a:r>
            <a:endParaRPr lang="ru-RU" sz="11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529210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62148" y="317151"/>
            <a:ext cx="10724605" cy="6825458"/>
          </a:xfrm>
          <a:prstGeom prst="rect">
            <a:avLst/>
          </a:prstGeom>
        </p:spPr>
        <p:txBody>
          <a:bodyPr wrap="square">
            <a:spAutoFit/>
          </a:bodyPr>
          <a:lstStyle/>
          <a:p>
            <a:pPr algn="r">
              <a:lnSpc>
                <a:spcPct val="115000"/>
              </a:lnSpc>
              <a:spcAft>
                <a:spcPts val="0"/>
              </a:spcAft>
            </a:pPr>
            <a:r>
              <a:rPr lang="kk-KZ" sz="1400" dirty="0">
                <a:latin typeface="Times New Roman" panose="02020603050405020304" pitchFamily="18" charset="0"/>
                <a:ea typeface="Times New Roman" panose="02020603050405020304" pitchFamily="18" charset="0"/>
                <a:cs typeface="Times New Roman" panose="02020603050405020304" pitchFamily="18" charset="0"/>
              </a:rPr>
              <a:t>Ата-аналар өтініші нысаны</a:t>
            </a:r>
            <a:endParaRPr lang="ru-RU" sz="1100" dirty="0">
              <a:latin typeface="Calibri" panose="020F0502020204030204" pitchFamily="34" charset="0"/>
              <a:ea typeface="Times New Roman" panose="02020603050405020304" pitchFamily="18" charset="0"/>
              <a:cs typeface="Times New Roman" panose="02020603050405020304" pitchFamily="18" charset="0"/>
            </a:endParaRPr>
          </a:p>
          <a:p>
            <a:pPr algn="r">
              <a:lnSpc>
                <a:spcPct val="115000"/>
              </a:lnSpc>
              <a:spcAft>
                <a:spcPts val="0"/>
              </a:spcAft>
            </a:pPr>
            <a:r>
              <a:rPr lang="kk-KZ" sz="1400"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sz="1100" dirty="0">
              <a:latin typeface="Calibri" panose="020F0502020204030204" pitchFamily="34" charset="0"/>
              <a:ea typeface="Times New Roman" panose="02020603050405020304" pitchFamily="18" charset="0"/>
              <a:cs typeface="Times New Roman" panose="02020603050405020304" pitchFamily="18" charset="0"/>
            </a:endParaRPr>
          </a:p>
          <a:p>
            <a:pPr algn="r">
              <a:lnSpc>
                <a:spcPct val="115000"/>
              </a:lnSpc>
              <a:spcAft>
                <a:spcPts val="0"/>
              </a:spcAft>
            </a:pPr>
            <a:r>
              <a:rPr lang="kk-KZ" sz="1400" dirty="0">
                <a:latin typeface="Times New Roman" panose="02020603050405020304" pitchFamily="18" charset="0"/>
                <a:ea typeface="Times New Roman" panose="02020603050405020304" pitchFamily="18" charset="0"/>
                <a:cs typeface="Times New Roman" panose="02020603050405020304" pitchFamily="18" charset="0"/>
              </a:rPr>
              <a:t>                                                            Кімге __________________</a:t>
            </a:r>
            <a:endParaRPr lang="ru-RU" sz="1100" dirty="0">
              <a:latin typeface="Calibri" panose="020F0502020204030204" pitchFamily="34" charset="0"/>
              <a:ea typeface="Times New Roman" panose="02020603050405020304" pitchFamily="18" charset="0"/>
              <a:cs typeface="Times New Roman" panose="02020603050405020304" pitchFamily="18" charset="0"/>
            </a:endParaRPr>
          </a:p>
          <a:p>
            <a:pPr algn="r">
              <a:lnSpc>
                <a:spcPct val="115000"/>
              </a:lnSpc>
              <a:spcAft>
                <a:spcPts val="0"/>
              </a:spcAft>
            </a:pPr>
            <a:r>
              <a:rPr lang="kk-KZ" sz="1400" dirty="0">
                <a:latin typeface="Times New Roman" panose="02020603050405020304" pitchFamily="18" charset="0"/>
                <a:ea typeface="Times New Roman" panose="02020603050405020304" pitchFamily="18" charset="0"/>
                <a:cs typeface="Times New Roman" panose="02020603050405020304" pitchFamily="18" charset="0"/>
              </a:rPr>
              <a:t>                                                                        Аты-жөні _______________</a:t>
            </a:r>
            <a:endParaRPr lang="ru-RU" sz="1100" dirty="0">
              <a:latin typeface="Calibri" panose="020F0502020204030204" pitchFamily="34" charset="0"/>
              <a:ea typeface="Times New Roman" panose="02020603050405020304" pitchFamily="18" charset="0"/>
              <a:cs typeface="Times New Roman" panose="02020603050405020304" pitchFamily="18" charset="0"/>
            </a:endParaRPr>
          </a:p>
          <a:p>
            <a:pPr algn="r">
              <a:lnSpc>
                <a:spcPct val="115000"/>
              </a:lnSpc>
              <a:spcAft>
                <a:spcPts val="0"/>
              </a:spcAft>
            </a:pPr>
            <a:r>
              <a:rPr lang="kk-KZ" sz="1400" dirty="0">
                <a:latin typeface="Times New Roman" panose="02020603050405020304" pitchFamily="18" charset="0"/>
                <a:ea typeface="Times New Roman" panose="02020603050405020304" pitchFamily="18" charset="0"/>
                <a:cs typeface="Times New Roman" panose="02020603050405020304" pitchFamily="18" charset="0"/>
              </a:rPr>
              <a:t>                                                                        Кімнен_________________</a:t>
            </a:r>
            <a:endParaRPr lang="ru-RU" sz="1100" dirty="0">
              <a:latin typeface="Calibri" panose="020F0502020204030204" pitchFamily="34" charset="0"/>
              <a:ea typeface="Times New Roman" panose="02020603050405020304" pitchFamily="18" charset="0"/>
              <a:cs typeface="Times New Roman" panose="02020603050405020304" pitchFamily="18" charset="0"/>
            </a:endParaRPr>
          </a:p>
          <a:p>
            <a:pPr algn="r">
              <a:lnSpc>
                <a:spcPct val="115000"/>
              </a:lnSpc>
              <a:spcAft>
                <a:spcPts val="0"/>
              </a:spcAft>
            </a:pPr>
            <a:r>
              <a:rPr lang="kk-KZ" sz="1400" dirty="0">
                <a:latin typeface="Times New Roman" panose="02020603050405020304" pitchFamily="18" charset="0"/>
                <a:ea typeface="Times New Roman" panose="02020603050405020304" pitchFamily="18" charset="0"/>
                <a:cs typeface="Times New Roman" panose="02020603050405020304" pitchFamily="18" charset="0"/>
              </a:rPr>
              <a:t>осы мекенжайда тұратын__</a:t>
            </a:r>
            <a:endParaRPr lang="ru-RU" sz="1100" dirty="0">
              <a:latin typeface="Calibri" panose="020F0502020204030204" pitchFamily="34" charset="0"/>
              <a:ea typeface="Times New Roman" panose="02020603050405020304" pitchFamily="18" charset="0"/>
              <a:cs typeface="Times New Roman" panose="02020603050405020304" pitchFamily="18" charset="0"/>
            </a:endParaRPr>
          </a:p>
          <a:p>
            <a:pPr algn="r">
              <a:lnSpc>
                <a:spcPct val="115000"/>
              </a:lnSpc>
              <a:spcAft>
                <a:spcPts val="0"/>
              </a:spcAft>
            </a:pPr>
            <a:r>
              <a:rPr lang="kk-KZ" sz="1400" dirty="0">
                <a:latin typeface="Times New Roman" panose="02020603050405020304" pitchFamily="18" charset="0"/>
                <a:ea typeface="Times New Roman" panose="02020603050405020304" pitchFamily="18" charset="0"/>
                <a:cs typeface="Times New Roman" panose="02020603050405020304" pitchFamily="18" charset="0"/>
              </a:rPr>
              <a:t>Телефон ________________</a:t>
            </a:r>
            <a:endParaRPr lang="ru-RU" sz="1100" dirty="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1000"/>
              </a:spcAft>
            </a:pPr>
            <a:r>
              <a:rPr lang="kk-KZ" sz="1400"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sz="1100" dirty="0">
              <a:latin typeface="Calibri" panose="020F0502020204030204" pitchFamily="34" charset="0"/>
              <a:ea typeface="Times New Roman" panose="02020603050405020304" pitchFamily="18" charset="0"/>
              <a:cs typeface="Times New Roman" panose="02020603050405020304" pitchFamily="18" charset="0"/>
            </a:endParaRPr>
          </a:p>
          <a:p>
            <a:pPr algn="ctr">
              <a:lnSpc>
                <a:spcPct val="115000"/>
              </a:lnSpc>
              <a:spcAft>
                <a:spcPts val="1000"/>
              </a:spcAft>
            </a:pPr>
            <a:r>
              <a:rPr lang="kk-KZ" sz="1400"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sz="1100" dirty="0">
              <a:latin typeface="Calibri" panose="020F0502020204030204" pitchFamily="34" charset="0"/>
              <a:ea typeface="Times New Roman" panose="02020603050405020304" pitchFamily="18" charset="0"/>
              <a:cs typeface="Times New Roman" panose="02020603050405020304" pitchFamily="18" charset="0"/>
            </a:endParaRPr>
          </a:p>
          <a:p>
            <a:pPr algn="ctr">
              <a:lnSpc>
                <a:spcPct val="115000"/>
              </a:lnSpc>
              <a:spcAft>
                <a:spcPts val="1000"/>
              </a:spcAft>
            </a:pPr>
            <a:r>
              <a:rPr lang="kk-KZ" sz="1400" dirty="0">
                <a:latin typeface="Times New Roman" panose="02020603050405020304" pitchFamily="18" charset="0"/>
                <a:ea typeface="Times New Roman" panose="02020603050405020304" pitchFamily="18" charset="0"/>
                <a:cs typeface="Times New Roman" panose="02020603050405020304" pitchFamily="18" charset="0"/>
              </a:rPr>
              <a:t>ӨТІНІШ</a:t>
            </a:r>
            <a:endParaRPr lang="ru-RU" sz="1100" dirty="0">
              <a:latin typeface="Calibri" panose="020F0502020204030204" pitchFamily="34" charset="0"/>
              <a:ea typeface="Times New Roman" panose="02020603050405020304" pitchFamily="18" charset="0"/>
              <a:cs typeface="Times New Roman" panose="02020603050405020304" pitchFamily="18" charset="0"/>
            </a:endParaRPr>
          </a:p>
          <a:p>
            <a:pPr indent="449580">
              <a:lnSpc>
                <a:spcPct val="115000"/>
              </a:lnSpc>
              <a:spcAft>
                <a:spcPts val="1950"/>
              </a:spcAft>
            </a:pPr>
            <a:r>
              <a:rPr lang="kk-KZ" sz="1400" dirty="0">
                <a:latin typeface="Times New Roman" panose="02020603050405020304" pitchFamily="18" charset="0"/>
                <a:ea typeface="Times New Roman" panose="02020603050405020304" pitchFamily="18" charset="0"/>
                <a:cs typeface="Times New Roman" panose="02020603050405020304" pitchFamily="18" charset="0"/>
              </a:rPr>
              <a:t>Менің ұлым (қызым) толық аты-жөні, тобы _____________________________________________________________________ кезекші топқа. Менің баламда созылмалы аурулар жоқ. Мен карантиндік және шектеу іс-шаралары кезеңінде менің баламның мектепке дейінгі ұйымға бару шарттарымен таныстым және келісетінімді хабарлаймын. Өз баламның санитарлық қауіпсіздігін қамтамасыз ету жөніндегі</a:t>
            </a:r>
            <a:r>
              <a:rPr lang="kk-KZ" sz="1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kk-KZ" sz="1400" dirty="0">
                <a:latin typeface="Times New Roman" panose="02020603050405020304" pitchFamily="18" charset="0"/>
                <a:ea typeface="Times New Roman" panose="02020603050405020304" pitchFamily="18" charset="0"/>
                <a:cs typeface="Times New Roman" panose="02020603050405020304" pitchFamily="18" charset="0"/>
              </a:rPr>
              <a:t>өз міндеттерімді орындауға міндеттенемін.</a:t>
            </a:r>
            <a:endParaRPr lang="ru-RU" sz="1100" dirty="0">
              <a:latin typeface="Calibri" panose="020F0502020204030204" pitchFamily="34" charset="0"/>
              <a:ea typeface="Times New Roman" panose="02020603050405020304" pitchFamily="18" charset="0"/>
              <a:cs typeface="Times New Roman" panose="02020603050405020304" pitchFamily="18" charset="0"/>
            </a:endParaRPr>
          </a:p>
          <a:p>
            <a:pPr>
              <a:lnSpc>
                <a:spcPct val="115000"/>
              </a:lnSpc>
              <a:spcAft>
                <a:spcPts val="1000"/>
              </a:spcAft>
            </a:pPr>
            <a:r>
              <a:rPr lang="kk-KZ" sz="1400"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sz="1100" dirty="0">
              <a:latin typeface="Calibri" panose="020F0502020204030204" pitchFamily="34" charset="0"/>
              <a:ea typeface="Times New Roman" panose="02020603050405020304" pitchFamily="18" charset="0"/>
              <a:cs typeface="Times New Roman" panose="02020603050405020304" pitchFamily="18" charset="0"/>
            </a:endParaRPr>
          </a:p>
          <a:p>
            <a:pPr algn="r">
              <a:lnSpc>
                <a:spcPct val="115000"/>
              </a:lnSpc>
              <a:spcAft>
                <a:spcPts val="1000"/>
              </a:spcAft>
            </a:pPr>
            <a:r>
              <a:rPr lang="kk-KZ" sz="1400"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sz="1100" dirty="0">
              <a:latin typeface="Calibri" panose="020F0502020204030204" pitchFamily="34" charset="0"/>
              <a:ea typeface="Times New Roman" panose="02020603050405020304" pitchFamily="18" charset="0"/>
              <a:cs typeface="Times New Roman" panose="02020603050405020304" pitchFamily="18" charset="0"/>
            </a:endParaRPr>
          </a:p>
          <a:p>
            <a:pPr algn="r">
              <a:lnSpc>
                <a:spcPct val="115000"/>
              </a:lnSpc>
              <a:spcAft>
                <a:spcPts val="1000"/>
              </a:spcAft>
            </a:pPr>
            <a:r>
              <a:rPr lang="kk-KZ" sz="1400" dirty="0">
                <a:latin typeface="Times New Roman" panose="02020603050405020304" pitchFamily="18" charset="0"/>
                <a:ea typeface="Times New Roman" panose="02020603050405020304" pitchFamily="18" charset="0"/>
                <a:cs typeface="Times New Roman" panose="02020603050405020304" pitchFamily="18" charset="0"/>
              </a:rPr>
              <a:t>Күні ___________</a:t>
            </a:r>
            <a:endParaRPr lang="ru-RU" sz="1100" dirty="0">
              <a:latin typeface="Calibri" panose="020F0502020204030204" pitchFamily="34" charset="0"/>
              <a:ea typeface="Times New Roman" panose="02020603050405020304" pitchFamily="18" charset="0"/>
              <a:cs typeface="Times New Roman" panose="02020603050405020304" pitchFamily="18" charset="0"/>
            </a:endParaRPr>
          </a:p>
          <a:p>
            <a:pPr algn="r">
              <a:lnSpc>
                <a:spcPct val="115000"/>
              </a:lnSpc>
              <a:spcAft>
                <a:spcPts val="1000"/>
              </a:spcAft>
            </a:pPr>
            <a:r>
              <a:rPr lang="kk-KZ" sz="1400" dirty="0">
                <a:latin typeface="Times New Roman" panose="02020603050405020304" pitchFamily="18" charset="0"/>
                <a:ea typeface="Times New Roman" panose="02020603050405020304" pitchFamily="18" charset="0"/>
                <a:cs typeface="Times New Roman" panose="02020603050405020304" pitchFamily="18" charset="0"/>
              </a:rPr>
              <a:t>Қолы __________</a:t>
            </a:r>
            <a:endParaRPr lang="ru-RU" sz="1100" dirty="0">
              <a:latin typeface="Calibri" panose="020F0502020204030204" pitchFamily="34" charset="0"/>
              <a:ea typeface="Times New Roman" panose="02020603050405020304" pitchFamily="18" charset="0"/>
              <a:cs typeface="Times New Roman" panose="02020603050405020304" pitchFamily="18" charset="0"/>
            </a:endParaRPr>
          </a:p>
          <a:p>
            <a:pPr algn="r">
              <a:lnSpc>
                <a:spcPct val="115000"/>
              </a:lnSpc>
              <a:spcAft>
                <a:spcPts val="1000"/>
              </a:spcAft>
            </a:pPr>
            <a:r>
              <a:rPr lang="kk-KZ" sz="1400"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sz="1100" dirty="0">
              <a:latin typeface="Calibri" panose="020F0502020204030204" pitchFamily="34" charset="0"/>
              <a:ea typeface="Times New Roman" panose="02020603050405020304" pitchFamily="18" charset="0"/>
              <a:cs typeface="Times New Roman" panose="02020603050405020304" pitchFamily="18" charset="0"/>
            </a:endParaRPr>
          </a:p>
          <a:p>
            <a:pPr>
              <a:lnSpc>
                <a:spcPct val="115000"/>
              </a:lnSpc>
              <a:spcAft>
                <a:spcPts val="0"/>
              </a:spcAft>
            </a:pPr>
            <a:r>
              <a:rPr lang="kk-KZ" sz="1400"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sz="1100" dirty="0">
              <a:latin typeface="Calibri" panose="020F0502020204030204" pitchFamily="34" charset="0"/>
              <a:ea typeface="Times New Roman" panose="02020603050405020304" pitchFamily="18" charset="0"/>
              <a:cs typeface="Times New Roman" panose="02020603050405020304" pitchFamily="18" charset="0"/>
            </a:endParaRPr>
          </a:p>
          <a:p>
            <a:pPr>
              <a:lnSpc>
                <a:spcPct val="115000"/>
              </a:lnSpc>
              <a:spcAft>
                <a:spcPts val="0"/>
              </a:spcAft>
            </a:pPr>
            <a:r>
              <a:rPr lang="kk-KZ" sz="1400"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sz="11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211153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306285" y="341869"/>
            <a:ext cx="9966959" cy="6857005"/>
          </a:xfrm>
          <a:prstGeom prst="rect">
            <a:avLst/>
          </a:prstGeom>
        </p:spPr>
        <p:txBody>
          <a:bodyPr wrap="square">
            <a:spAutoFit/>
          </a:bodyPr>
          <a:lstStyle/>
          <a:p>
            <a:pPr algn="r">
              <a:lnSpc>
                <a:spcPct val="115000"/>
              </a:lnSpc>
              <a:spcAft>
                <a:spcPts val="0"/>
              </a:spcAft>
            </a:pPr>
            <a:r>
              <a:rPr lang="ru-RU" sz="1400" dirty="0">
                <a:latin typeface="Times New Roman" panose="02020603050405020304" pitchFamily="18" charset="0"/>
                <a:ea typeface="Times New Roman" panose="02020603050405020304" pitchFamily="18" charset="0"/>
                <a:cs typeface="Times New Roman" panose="02020603050405020304" pitchFamily="18" charset="0"/>
              </a:rPr>
              <a:t>Форма заявления </a:t>
            </a:r>
            <a:r>
              <a:rPr lang="ru-RU" sz="1400" dirty="0" smtClean="0">
                <a:latin typeface="Times New Roman" panose="02020603050405020304" pitchFamily="18" charset="0"/>
                <a:ea typeface="Times New Roman" panose="02020603050405020304" pitchFamily="18" charset="0"/>
                <a:cs typeface="Times New Roman" panose="02020603050405020304" pitchFamily="18" charset="0"/>
              </a:rPr>
              <a:t>родителей</a:t>
            </a:r>
            <a:endParaRPr lang="ru-RU" sz="1100" dirty="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0"/>
              </a:spcAft>
            </a:pPr>
            <a:r>
              <a:rPr lang="ru-RU" sz="1400"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sz="1100" dirty="0">
              <a:latin typeface="Calibri" panose="020F0502020204030204" pitchFamily="34" charset="0"/>
              <a:ea typeface="Times New Roman" panose="02020603050405020304" pitchFamily="18" charset="0"/>
              <a:cs typeface="Times New Roman" panose="02020603050405020304" pitchFamily="18" charset="0"/>
            </a:endParaRPr>
          </a:p>
          <a:p>
            <a:pPr algn="r">
              <a:lnSpc>
                <a:spcPct val="115000"/>
              </a:lnSpc>
              <a:spcAft>
                <a:spcPts val="0"/>
              </a:spcAft>
            </a:pPr>
            <a:r>
              <a:rPr lang="ru-RU" sz="1400" dirty="0">
                <a:latin typeface="Times New Roman" panose="02020603050405020304" pitchFamily="18" charset="0"/>
                <a:ea typeface="Times New Roman" panose="02020603050405020304" pitchFamily="18" charset="0"/>
                <a:cs typeface="Times New Roman" panose="02020603050405020304" pitchFamily="18" charset="0"/>
              </a:rPr>
              <a:t>Кому ______________</a:t>
            </a:r>
            <a:endParaRPr lang="ru-RU" sz="1100" dirty="0">
              <a:latin typeface="Calibri" panose="020F0502020204030204" pitchFamily="34" charset="0"/>
              <a:ea typeface="Times New Roman" panose="02020603050405020304" pitchFamily="18" charset="0"/>
              <a:cs typeface="Times New Roman" panose="02020603050405020304" pitchFamily="18" charset="0"/>
            </a:endParaRPr>
          </a:p>
          <a:p>
            <a:pPr algn="r">
              <a:lnSpc>
                <a:spcPct val="115000"/>
              </a:lnSpc>
              <a:spcAft>
                <a:spcPts val="0"/>
              </a:spcAft>
            </a:pPr>
            <a:r>
              <a:rPr lang="ru-RU" sz="1400" dirty="0">
                <a:latin typeface="Times New Roman" panose="02020603050405020304" pitchFamily="18" charset="0"/>
                <a:ea typeface="Times New Roman" panose="02020603050405020304" pitchFamily="18" charset="0"/>
                <a:cs typeface="Times New Roman" panose="02020603050405020304" pitchFamily="18" charset="0"/>
              </a:rPr>
              <a:t>ФИО________________</a:t>
            </a:r>
            <a:endParaRPr lang="ru-RU" sz="1100" dirty="0">
              <a:latin typeface="Calibri" panose="020F0502020204030204" pitchFamily="34" charset="0"/>
              <a:ea typeface="Times New Roman" panose="02020603050405020304" pitchFamily="18" charset="0"/>
              <a:cs typeface="Times New Roman" panose="02020603050405020304" pitchFamily="18" charset="0"/>
            </a:endParaRPr>
          </a:p>
          <a:p>
            <a:pPr algn="r">
              <a:lnSpc>
                <a:spcPct val="115000"/>
              </a:lnSpc>
              <a:spcAft>
                <a:spcPts val="0"/>
              </a:spcAft>
            </a:pPr>
            <a:r>
              <a:rPr lang="ru-RU" sz="1400" dirty="0">
                <a:latin typeface="Times New Roman" panose="02020603050405020304" pitchFamily="18" charset="0"/>
                <a:ea typeface="Times New Roman" panose="02020603050405020304" pitchFamily="18" charset="0"/>
                <a:cs typeface="Times New Roman" panose="02020603050405020304" pitchFamily="18" charset="0"/>
              </a:rPr>
              <a:t>                                                                             от___________________</a:t>
            </a:r>
            <a:endParaRPr lang="ru-RU" sz="1100" dirty="0">
              <a:latin typeface="Calibri" panose="020F0502020204030204" pitchFamily="34" charset="0"/>
              <a:ea typeface="Times New Roman" panose="02020603050405020304" pitchFamily="18" charset="0"/>
              <a:cs typeface="Times New Roman" panose="02020603050405020304" pitchFamily="18" charset="0"/>
            </a:endParaRPr>
          </a:p>
          <a:p>
            <a:pPr algn="r">
              <a:lnSpc>
                <a:spcPct val="115000"/>
              </a:lnSpc>
              <a:spcAft>
                <a:spcPts val="0"/>
              </a:spcAft>
            </a:pPr>
            <a:r>
              <a:rPr lang="ru-RU" sz="1400" dirty="0">
                <a:latin typeface="Times New Roman" panose="02020603050405020304" pitchFamily="18" charset="0"/>
                <a:ea typeface="Times New Roman" panose="02020603050405020304" pitchFamily="18" charset="0"/>
                <a:cs typeface="Times New Roman" panose="02020603050405020304" pitchFamily="18" charset="0"/>
              </a:rPr>
              <a:t>проживающего по              адресу </a:t>
            </a:r>
            <a:endParaRPr lang="ru-RU" sz="1100" dirty="0">
              <a:latin typeface="Calibri" panose="020F0502020204030204" pitchFamily="34" charset="0"/>
              <a:ea typeface="Times New Roman" panose="02020603050405020304" pitchFamily="18" charset="0"/>
              <a:cs typeface="Times New Roman" panose="02020603050405020304" pitchFamily="18" charset="0"/>
            </a:endParaRPr>
          </a:p>
          <a:p>
            <a:pPr algn="r">
              <a:lnSpc>
                <a:spcPct val="115000"/>
              </a:lnSpc>
              <a:spcAft>
                <a:spcPts val="0"/>
              </a:spcAft>
            </a:pPr>
            <a:r>
              <a:rPr lang="ru-RU" sz="1400" dirty="0">
                <a:latin typeface="Times New Roman" panose="02020603050405020304" pitchFamily="18" charset="0"/>
                <a:ea typeface="Times New Roman" panose="02020603050405020304" pitchFamily="18" charset="0"/>
                <a:cs typeface="Times New Roman" panose="02020603050405020304" pitchFamily="18" charset="0"/>
              </a:rPr>
              <a:t>____________________________</a:t>
            </a:r>
            <a:endParaRPr lang="ru-RU" sz="1100" dirty="0">
              <a:latin typeface="Calibri" panose="020F0502020204030204" pitchFamily="34" charset="0"/>
              <a:ea typeface="Times New Roman" panose="02020603050405020304" pitchFamily="18" charset="0"/>
              <a:cs typeface="Times New Roman" panose="02020603050405020304" pitchFamily="18" charset="0"/>
            </a:endParaRPr>
          </a:p>
          <a:p>
            <a:pPr algn="r">
              <a:lnSpc>
                <a:spcPct val="115000"/>
              </a:lnSpc>
              <a:spcAft>
                <a:spcPts val="0"/>
              </a:spcAft>
            </a:pPr>
            <a:r>
              <a:rPr lang="ru-RU" sz="1400" dirty="0">
                <a:latin typeface="Times New Roman" panose="02020603050405020304" pitchFamily="18" charset="0"/>
                <a:ea typeface="Times New Roman" panose="02020603050405020304" pitchFamily="18" charset="0"/>
                <a:cs typeface="Times New Roman" panose="02020603050405020304" pitchFamily="18" charset="0"/>
              </a:rPr>
              <a:t>Телефон </a:t>
            </a:r>
            <a:r>
              <a:rPr lang="ru-RU" sz="1400" dirty="0" smtClean="0">
                <a:latin typeface="Times New Roman" panose="02020603050405020304" pitchFamily="18" charset="0"/>
                <a:ea typeface="Times New Roman" panose="02020603050405020304" pitchFamily="18" charset="0"/>
                <a:cs typeface="Times New Roman" panose="02020603050405020304" pitchFamily="18" charset="0"/>
              </a:rPr>
              <a:t>____________</a:t>
            </a:r>
            <a:endParaRPr lang="ru-RU" sz="1100" dirty="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0"/>
              </a:spcAft>
            </a:pPr>
            <a:r>
              <a:rPr lang="ru-RU" sz="1400"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sz="1100" dirty="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0"/>
              </a:spcAft>
            </a:pPr>
            <a:r>
              <a:rPr lang="ru-RU" sz="1400"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sz="1100" dirty="0">
              <a:latin typeface="Calibri" panose="020F0502020204030204" pitchFamily="34" charset="0"/>
              <a:ea typeface="Times New Roman" panose="02020603050405020304" pitchFamily="18" charset="0"/>
              <a:cs typeface="Times New Roman" panose="02020603050405020304" pitchFamily="18" charset="0"/>
            </a:endParaRPr>
          </a:p>
          <a:p>
            <a:pPr algn="ctr">
              <a:lnSpc>
                <a:spcPct val="115000"/>
              </a:lnSpc>
              <a:spcAft>
                <a:spcPts val="0"/>
              </a:spcAft>
            </a:pPr>
            <a:r>
              <a:rPr lang="ru-RU" sz="1400" b="1" dirty="0">
                <a:latin typeface="Times New Roman" panose="02020603050405020304" pitchFamily="18" charset="0"/>
                <a:ea typeface="Times New Roman" panose="02020603050405020304" pitchFamily="18" charset="0"/>
                <a:cs typeface="Times New Roman" panose="02020603050405020304" pitchFamily="18" charset="0"/>
              </a:rPr>
              <a:t>ЗАЯВЛЕНИЕ.</a:t>
            </a:r>
            <a:endParaRPr lang="ru-RU" sz="1100" dirty="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0"/>
              </a:spcAft>
            </a:pPr>
            <a:r>
              <a:rPr lang="ru-RU" sz="1400"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sz="1100" dirty="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0"/>
              </a:spcAft>
            </a:pPr>
            <a:r>
              <a:rPr lang="ru-RU" sz="1400" dirty="0">
                <a:latin typeface="Times New Roman" panose="02020603050405020304" pitchFamily="18" charset="0"/>
                <a:ea typeface="Times New Roman" panose="02020603050405020304" pitchFamily="18" charset="0"/>
                <a:cs typeface="Times New Roman" panose="02020603050405020304" pitchFamily="18" charset="0"/>
              </a:rPr>
              <a:t>Прошу зачислить моего сына (дочь) ФИО полностью, группа             _____________________________________________________________________</a:t>
            </a:r>
            <a:endParaRPr lang="ru-RU" sz="1100" dirty="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0"/>
              </a:spcAft>
            </a:pPr>
            <a:r>
              <a:rPr lang="ru-RU" sz="1400" dirty="0">
                <a:latin typeface="Times New Roman" panose="02020603050405020304" pitchFamily="18" charset="0"/>
                <a:ea typeface="Times New Roman" panose="02020603050405020304" pitchFamily="18" charset="0"/>
                <a:cs typeface="Times New Roman" panose="02020603050405020304" pitchFamily="18" charset="0"/>
              </a:rPr>
              <a:t>в дежурную группу. Мой ребенок не имеет хронических заболеваний.</a:t>
            </a:r>
            <a:endParaRPr lang="ru-RU" sz="1100" dirty="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0"/>
              </a:spcAft>
            </a:pPr>
            <a:r>
              <a:rPr lang="ru-RU" sz="1400" dirty="0">
                <a:latin typeface="Times New Roman" panose="02020603050405020304" pitchFamily="18" charset="0"/>
                <a:ea typeface="Times New Roman" panose="02020603050405020304" pitchFamily="18" charset="0"/>
                <a:cs typeface="Times New Roman" panose="02020603050405020304" pitchFamily="18" charset="0"/>
              </a:rPr>
              <a:t>Сообщаю, что ознакомлен/а и согласен/на с условиями посещения моего ребенка дошкольной организации на период карантинных и ограничительных мероприятий. </a:t>
            </a:r>
            <a:endParaRPr lang="ru-RU" sz="1100" dirty="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0"/>
              </a:spcAft>
            </a:pPr>
            <a:r>
              <a:rPr lang="ru-RU" sz="1400" dirty="0">
                <a:latin typeface="Times New Roman" panose="02020603050405020304" pitchFamily="18" charset="0"/>
                <a:ea typeface="Times New Roman" panose="02020603050405020304" pitchFamily="18" charset="0"/>
                <a:cs typeface="Times New Roman" panose="02020603050405020304" pitchFamily="18" charset="0"/>
              </a:rPr>
              <a:t>Обязуюсь выполнять свои обязанности по обеспечению санитарной безопасности своего ребенка.                                                         </a:t>
            </a:r>
            <a:endParaRPr lang="ru-RU" sz="1100" dirty="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0"/>
              </a:spcAft>
            </a:pPr>
            <a:r>
              <a:rPr lang="ru-RU" sz="1400"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sz="1100" dirty="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0"/>
              </a:spcAft>
            </a:pPr>
            <a:r>
              <a:rPr lang="ru-RU" sz="1400"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sz="1100" dirty="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0"/>
              </a:spcAft>
            </a:pPr>
            <a:r>
              <a:rPr lang="ru-RU" sz="1400"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sz="1100" dirty="0">
              <a:latin typeface="Calibri" panose="020F0502020204030204" pitchFamily="34" charset="0"/>
              <a:ea typeface="Times New Roman" panose="02020603050405020304" pitchFamily="18" charset="0"/>
              <a:cs typeface="Times New Roman" panose="02020603050405020304" pitchFamily="18" charset="0"/>
            </a:endParaRPr>
          </a:p>
          <a:p>
            <a:pPr algn="ctr">
              <a:lnSpc>
                <a:spcPct val="115000"/>
              </a:lnSpc>
              <a:spcAft>
                <a:spcPts val="0"/>
              </a:spcAft>
            </a:pPr>
            <a:r>
              <a:rPr lang="ru-RU" sz="1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100" dirty="0" smtClean="0">
                <a:latin typeface="Calibri" panose="020F0502020204030204" pitchFamily="34" charset="0"/>
                <a:ea typeface="Times New Roman" panose="02020603050405020304" pitchFamily="18" charset="0"/>
                <a:cs typeface="Times New Roman" panose="02020603050405020304" pitchFamily="18" charset="0"/>
              </a:rPr>
              <a:t>                                                                                                                                                                                                                            </a:t>
            </a:r>
            <a:r>
              <a:rPr lang="ru-RU" sz="1400" dirty="0" smtClean="0">
                <a:latin typeface="Times New Roman" panose="02020603050405020304" pitchFamily="18" charset="0"/>
                <a:ea typeface="Times New Roman" panose="02020603050405020304" pitchFamily="18" charset="0"/>
                <a:cs typeface="Times New Roman" panose="02020603050405020304" pitchFamily="18" charset="0"/>
              </a:rPr>
              <a:t>Дата </a:t>
            </a:r>
            <a:r>
              <a:rPr lang="ru-RU" sz="1400" dirty="0">
                <a:latin typeface="Times New Roman" panose="02020603050405020304" pitchFamily="18" charset="0"/>
                <a:ea typeface="Times New Roman" panose="02020603050405020304" pitchFamily="18" charset="0"/>
                <a:cs typeface="Times New Roman" panose="02020603050405020304" pitchFamily="18" charset="0"/>
              </a:rPr>
              <a:t>___________</a:t>
            </a:r>
            <a:endParaRPr lang="ru-RU" sz="1100" dirty="0">
              <a:latin typeface="Calibri" panose="020F0502020204030204" pitchFamily="34" charset="0"/>
              <a:ea typeface="Times New Roman" panose="02020603050405020304" pitchFamily="18" charset="0"/>
              <a:cs typeface="Times New Roman" panose="02020603050405020304" pitchFamily="18" charset="0"/>
            </a:endParaRPr>
          </a:p>
          <a:p>
            <a:pPr algn="r">
              <a:lnSpc>
                <a:spcPct val="115000"/>
              </a:lnSpc>
              <a:spcAft>
                <a:spcPts val="0"/>
              </a:spcAft>
            </a:pPr>
            <a:r>
              <a:rPr lang="ru-RU" sz="1400"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sz="1100" dirty="0">
              <a:latin typeface="Calibri" panose="020F0502020204030204" pitchFamily="34" charset="0"/>
              <a:ea typeface="Times New Roman" panose="02020603050405020304" pitchFamily="18" charset="0"/>
              <a:cs typeface="Times New Roman" panose="02020603050405020304" pitchFamily="18" charset="0"/>
            </a:endParaRPr>
          </a:p>
          <a:p>
            <a:pPr algn="r">
              <a:lnSpc>
                <a:spcPct val="115000"/>
              </a:lnSpc>
              <a:spcAft>
                <a:spcPts val="0"/>
              </a:spcAft>
            </a:pPr>
            <a:r>
              <a:rPr lang="ru-RU" sz="1400" dirty="0">
                <a:latin typeface="Times New Roman" panose="02020603050405020304" pitchFamily="18" charset="0"/>
                <a:ea typeface="Times New Roman" panose="02020603050405020304" pitchFamily="18" charset="0"/>
                <a:cs typeface="Times New Roman" panose="02020603050405020304" pitchFamily="18" charset="0"/>
              </a:rPr>
              <a:t>Подпись _____________	</a:t>
            </a:r>
            <a:endParaRPr lang="ru-RU" sz="1100" dirty="0">
              <a:latin typeface="Calibri" panose="020F0502020204030204" pitchFamily="34" charset="0"/>
              <a:ea typeface="Times New Roman" panose="02020603050405020304" pitchFamily="18" charset="0"/>
              <a:cs typeface="Times New Roman" panose="02020603050405020304" pitchFamily="18" charset="0"/>
            </a:endParaRPr>
          </a:p>
          <a:p>
            <a:pPr marR="6985" algn="r">
              <a:lnSpc>
                <a:spcPct val="115000"/>
              </a:lnSpc>
              <a:spcAft>
                <a:spcPts val="1000"/>
              </a:spcAft>
            </a:pPr>
            <a:r>
              <a:rPr lang="ru-RU" sz="1400" b="1" dirty="0">
                <a:latin typeface="Calibri" panose="020F0502020204030204" pitchFamily="34" charset="0"/>
                <a:ea typeface="Times New Roman" panose="02020603050405020304" pitchFamily="18" charset="0"/>
                <a:cs typeface="Times New Roman" panose="02020603050405020304" pitchFamily="18" charset="0"/>
              </a:rPr>
              <a:t> </a:t>
            </a:r>
            <a:endParaRPr lang="ru-RU" sz="1100" dirty="0">
              <a:latin typeface="Calibri" panose="020F0502020204030204" pitchFamily="34" charset="0"/>
              <a:ea typeface="Times New Roman" panose="02020603050405020304" pitchFamily="18" charset="0"/>
              <a:cs typeface="Times New Roman" panose="02020603050405020304" pitchFamily="18" charset="0"/>
            </a:endParaRPr>
          </a:p>
          <a:p>
            <a:pPr>
              <a:lnSpc>
                <a:spcPct val="115000"/>
              </a:lnSpc>
              <a:spcAft>
                <a:spcPts val="1000"/>
              </a:spcAft>
            </a:pPr>
            <a:r>
              <a:rPr lang="ru-RU" sz="1100" dirty="0">
                <a:latin typeface="Calibri" panose="020F0502020204030204" pitchFamily="34" charset="0"/>
                <a:ea typeface="Times New Roman" panose="02020603050405020304" pitchFamily="18" charset="0"/>
                <a:cs typeface="Times New Roman" panose="02020603050405020304" pitchFamily="18" charset="0"/>
              </a:rPr>
              <a:t> </a:t>
            </a:r>
            <a:endParaRPr lang="ru-RU" sz="11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691938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93742326"/>
      </p:ext>
    </p:extLst>
  </p:cSld>
  <p:clrMapOvr>
    <a:masterClrMapping/>
  </p:clrMapOvr>
</p:sld>
</file>

<file path=ppt/theme/theme1.xml><?xml version="1.0" encoding="utf-8"?>
<a:theme xmlns:a="http://schemas.openxmlformats.org/drawingml/2006/main" name="Легкий дым">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506</TotalTime>
  <Words>870</Words>
  <Application>Microsoft Office PowerPoint</Application>
  <PresentationFormat>Широкоэкранный</PresentationFormat>
  <Paragraphs>177</Paragraphs>
  <Slides>12</Slides>
  <Notes>0</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12</vt:i4>
      </vt:variant>
    </vt:vector>
  </HeadingPairs>
  <TitlesOfParts>
    <vt:vector size="19" baseType="lpstr">
      <vt:lpstr>SimSun</vt:lpstr>
      <vt:lpstr>Arial</vt:lpstr>
      <vt:lpstr>Calibri</vt:lpstr>
      <vt:lpstr>Century Gothic</vt:lpstr>
      <vt:lpstr>Times New Roman</vt:lpstr>
      <vt:lpstr>Wingdings 3</vt:lpstr>
      <vt:lpstr>Легкий дым</vt:lpstr>
      <vt:lpstr>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"Қазақстан Республикасында мектепке дейінгі тәрбие мен оқытудың үлгілік оқу жоспарларын бекіту туралы" Қазақстан Республикасы Білім және ғылым министрінің 2012 жылғы 20 желтоқсандағы № 557 бұйрығына өзгерістер енгізу туралы Қазақстан Республикасы Білім және ғылым министрінің 2020 жылғы 12 мамырдағы № 195 бұйрығы.  Қазақстан Республикасының Әділет министрлігінде  2020 жылғы 12 мамырда № 20625 болып тіркелді</dc:title>
  <dc:creator>Пользователь</dc:creator>
  <cp:lastModifiedBy>Пользователь</cp:lastModifiedBy>
  <cp:revision>31</cp:revision>
  <cp:lastPrinted>2020-09-02T06:01:49Z</cp:lastPrinted>
  <dcterms:created xsi:type="dcterms:W3CDTF">2020-08-21T08:31:22Z</dcterms:created>
  <dcterms:modified xsi:type="dcterms:W3CDTF">2020-09-02T09:35:44Z</dcterms:modified>
</cp:coreProperties>
</file>